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63" r:id="rId6"/>
    <p:sldId id="266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87" r:id="rId17"/>
    <p:sldId id="288" r:id="rId18"/>
    <p:sldId id="291" r:id="rId19"/>
    <p:sldId id="289" r:id="rId20"/>
    <p:sldId id="292" r:id="rId21"/>
    <p:sldId id="290" r:id="rId22"/>
    <p:sldId id="279" r:id="rId23"/>
    <p:sldId id="293" r:id="rId24"/>
    <p:sldId id="281" r:id="rId25"/>
    <p:sldId id="282" r:id="rId26"/>
    <p:sldId id="283" r:id="rId27"/>
    <p:sldId id="284" r:id="rId28"/>
    <p:sldId id="294" r:id="rId29"/>
    <p:sldId id="295" r:id="rId30"/>
    <p:sldId id="296" r:id="rId31"/>
    <p:sldId id="297" r:id="rId32"/>
    <p:sldId id="298" r:id="rId33"/>
    <p:sldId id="286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24" autoAdjust="0"/>
  </p:normalViewPr>
  <p:slideViewPr>
    <p:cSldViewPr>
      <p:cViewPr varScale="1">
        <p:scale>
          <a:sx n="76" d="100"/>
          <a:sy n="76" d="100"/>
        </p:scale>
        <p:origin x="37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EF5717-23F3-445B-AC01-7F0EC56C749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20D10B-71D1-4B75-9A3D-592712DF974C}">
      <dgm:prSet phldrT="[Текст]" custT="1"/>
      <dgm:spPr/>
      <dgm:t>
        <a:bodyPr/>
        <a:lstStyle/>
        <a:p>
          <a:r>
            <a:rPr lang="kk-KZ" sz="3200" dirty="0"/>
            <a:t>Бала туу, өсуі </a:t>
          </a:r>
          <a:endParaRPr lang="ru-RU" sz="3200" dirty="0"/>
        </a:p>
      </dgm:t>
    </dgm:pt>
    <dgm:pt modelId="{8AD5BD27-F480-4517-A4FD-F113A4B19538}" type="parTrans" cxnId="{59BC6145-419E-4097-94AA-0F83AA6BB236}">
      <dgm:prSet/>
      <dgm:spPr/>
      <dgm:t>
        <a:bodyPr/>
        <a:lstStyle/>
        <a:p>
          <a:endParaRPr lang="ru-RU"/>
        </a:p>
      </dgm:t>
    </dgm:pt>
    <dgm:pt modelId="{65CC9CFA-790D-4992-B48A-CAF84F446F69}" type="sibTrans" cxnId="{59BC6145-419E-4097-94AA-0F83AA6BB236}">
      <dgm:prSet/>
      <dgm:spPr/>
      <dgm:t>
        <a:bodyPr/>
        <a:lstStyle/>
        <a:p>
          <a:endParaRPr lang="ru-RU"/>
        </a:p>
      </dgm:t>
    </dgm:pt>
    <dgm:pt modelId="{E92AB5A9-4A5A-4F90-B109-55B3E2CD1C14}">
      <dgm:prSet phldrT="[Текст]"/>
      <dgm:spPr/>
      <dgm:t>
        <a:bodyPr/>
        <a:lstStyle/>
        <a:p>
          <a:r>
            <a:rPr lang="kk-KZ" dirty="0"/>
            <a:t>Отбасы және неке институты </a:t>
          </a:r>
          <a:endParaRPr lang="ru-RU" dirty="0"/>
        </a:p>
      </dgm:t>
    </dgm:pt>
    <dgm:pt modelId="{FB832F54-4E01-45A6-BBA2-073EDC3550C8}" type="parTrans" cxnId="{083F715D-5611-4FC9-8206-E6A9A805B645}">
      <dgm:prSet/>
      <dgm:spPr/>
      <dgm:t>
        <a:bodyPr/>
        <a:lstStyle/>
        <a:p>
          <a:endParaRPr lang="ru-RU"/>
        </a:p>
      </dgm:t>
    </dgm:pt>
    <dgm:pt modelId="{61097A66-5817-4EB0-9B2F-67193E973F75}" type="sibTrans" cxnId="{083F715D-5611-4FC9-8206-E6A9A805B645}">
      <dgm:prSet/>
      <dgm:spPr/>
      <dgm:t>
        <a:bodyPr/>
        <a:lstStyle/>
        <a:p>
          <a:endParaRPr lang="ru-RU"/>
        </a:p>
      </dgm:t>
    </dgm:pt>
    <dgm:pt modelId="{02D3654D-B408-4A78-AA6E-1E437F3DA82C}">
      <dgm:prSet phldrT="[Текст]"/>
      <dgm:spPr/>
      <dgm:t>
        <a:bodyPr/>
        <a:lstStyle/>
        <a:p>
          <a:r>
            <a:rPr lang="kk-KZ" dirty="0"/>
            <a:t>Қауіпсіздік және әлеуметтік тәртіп </a:t>
          </a:r>
          <a:endParaRPr lang="ru-RU" dirty="0"/>
        </a:p>
      </dgm:t>
    </dgm:pt>
    <dgm:pt modelId="{DCA9D451-5988-41E1-9BE0-5115282A7DC2}" type="parTrans" cxnId="{8772043D-8B76-4146-95C0-1293246B6E58}">
      <dgm:prSet/>
      <dgm:spPr/>
      <dgm:t>
        <a:bodyPr/>
        <a:lstStyle/>
        <a:p>
          <a:endParaRPr lang="ru-RU"/>
        </a:p>
      </dgm:t>
    </dgm:pt>
    <dgm:pt modelId="{AACE1BF4-9776-4685-984C-8E17E3E556A5}" type="sibTrans" cxnId="{8772043D-8B76-4146-95C0-1293246B6E58}">
      <dgm:prSet/>
      <dgm:spPr/>
      <dgm:t>
        <a:bodyPr/>
        <a:lstStyle/>
        <a:p>
          <a:endParaRPr lang="ru-RU"/>
        </a:p>
      </dgm:t>
    </dgm:pt>
    <dgm:pt modelId="{462C5D1C-93C5-4C89-990D-0F53210ACC0A}">
      <dgm:prSet phldrT="[Текст]"/>
      <dgm:spPr/>
      <dgm:t>
        <a:bodyPr/>
        <a:lstStyle/>
        <a:p>
          <a:r>
            <a:rPr lang="kk-KZ" dirty="0"/>
            <a:t>Саяси институттар </a:t>
          </a:r>
          <a:endParaRPr lang="ru-RU" dirty="0"/>
        </a:p>
      </dgm:t>
    </dgm:pt>
    <dgm:pt modelId="{9DE7EA5B-D12A-4F78-A148-00469AE9A762}" type="parTrans" cxnId="{C77AE8C1-D269-4461-971E-19F818EF9F0F}">
      <dgm:prSet/>
      <dgm:spPr/>
      <dgm:t>
        <a:bodyPr/>
        <a:lstStyle/>
        <a:p>
          <a:endParaRPr lang="ru-RU"/>
        </a:p>
      </dgm:t>
    </dgm:pt>
    <dgm:pt modelId="{6673DC43-54AD-4022-AFD4-0ACD2D5B3965}" type="sibTrans" cxnId="{C77AE8C1-D269-4461-971E-19F818EF9F0F}">
      <dgm:prSet/>
      <dgm:spPr/>
      <dgm:t>
        <a:bodyPr/>
        <a:lstStyle/>
        <a:p>
          <a:endParaRPr lang="ru-RU"/>
        </a:p>
      </dgm:t>
    </dgm:pt>
    <dgm:pt modelId="{7E4BEDCE-FFFF-4D41-ABA0-1585DD4DB582}">
      <dgm:prSet phldrT="[Текст]"/>
      <dgm:spPr/>
      <dgm:t>
        <a:bodyPr/>
        <a:lstStyle/>
        <a:p>
          <a:r>
            <a:rPr lang="kk-KZ" dirty="0"/>
            <a:t>Мемлекет </a:t>
          </a:r>
          <a:endParaRPr lang="ru-RU" dirty="0"/>
        </a:p>
      </dgm:t>
    </dgm:pt>
    <dgm:pt modelId="{A2D41898-74E7-454A-82A6-8E3ED05E8EAE}" type="parTrans" cxnId="{AD7ABD2E-EA4D-402B-B25C-A21ADE1CA6A7}">
      <dgm:prSet/>
      <dgm:spPr/>
      <dgm:t>
        <a:bodyPr/>
        <a:lstStyle/>
        <a:p>
          <a:endParaRPr lang="ru-RU"/>
        </a:p>
      </dgm:t>
    </dgm:pt>
    <dgm:pt modelId="{0688F7DC-AE68-4ACD-B1BA-05A44E26C4B4}" type="sibTrans" cxnId="{AD7ABD2E-EA4D-402B-B25C-A21ADE1CA6A7}">
      <dgm:prSet/>
      <dgm:spPr/>
      <dgm:t>
        <a:bodyPr/>
        <a:lstStyle/>
        <a:p>
          <a:endParaRPr lang="ru-RU"/>
        </a:p>
      </dgm:t>
    </dgm:pt>
    <dgm:pt modelId="{A5282831-B226-470A-9B0C-F6D24FE397AD}">
      <dgm:prSet phldrT="[Текст]"/>
      <dgm:spPr/>
      <dgm:t>
        <a:bodyPr/>
        <a:lstStyle/>
        <a:p>
          <a:r>
            <a:rPr lang="kk-KZ" dirty="0"/>
            <a:t>Тұрмыстық құрал-жабдықтар өндіру </a:t>
          </a:r>
          <a:endParaRPr lang="ru-RU" dirty="0"/>
        </a:p>
      </dgm:t>
    </dgm:pt>
    <dgm:pt modelId="{BF65C117-C440-488D-B631-7412DBB6B391}" type="parTrans" cxnId="{497656B2-C140-45B7-AA3E-529B6F683097}">
      <dgm:prSet/>
      <dgm:spPr/>
      <dgm:t>
        <a:bodyPr/>
        <a:lstStyle/>
        <a:p>
          <a:endParaRPr lang="ru-RU"/>
        </a:p>
      </dgm:t>
    </dgm:pt>
    <dgm:pt modelId="{C5630A38-6A8A-470A-95E0-87649159161B}" type="sibTrans" cxnId="{497656B2-C140-45B7-AA3E-529B6F683097}">
      <dgm:prSet/>
      <dgm:spPr/>
      <dgm:t>
        <a:bodyPr/>
        <a:lstStyle/>
        <a:p>
          <a:endParaRPr lang="ru-RU"/>
        </a:p>
      </dgm:t>
    </dgm:pt>
    <dgm:pt modelId="{06B4AC06-43DA-41C8-9FAD-7F3A5C1690E0}">
      <dgm:prSet phldrT="[Текст]"/>
      <dgm:spPr/>
      <dgm:t>
        <a:bodyPr/>
        <a:lstStyle/>
        <a:p>
          <a:r>
            <a:rPr lang="kk-KZ" dirty="0"/>
            <a:t>Экономикалық институттар </a:t>
          </a:r>
          <a:endParaRPr lang="ru-RU" dirty="0"/>
        </a:p>
      </dgm:t>
    </dgm:pt>
    <dgm:pt modelId="{45FB8FB0-F145-4D75-B675-FAE093684661}" type="parTrans" cxnId="{A9D6212B-95CB-46C8-B8A5-E09699D328ED}">
      <dgm:prSet/>
      <dgm:spPr/>
      <dgm:t>
        <a:bodyPr/>
        <a:lstStyle/>
        <a:p>
          <a:endParaRPr lang="ru-RU"/>
        </a:p>
      </dgm:t>
    </dgm:pt>
    <dgm:pt modelId="{69C95248-C085-4857-88DE-CE3EBDFEF24B}" type="sibTrans" cxnId="{A9D6212B-95CB-46C8-B8A5-E09699D328ED}">
      <dgm:prSet/>
      <dgm:spPr/>
      <dgm:t>
        <a:bodyPr/>
        <a:lstStyle/>
        <a:p>
          <a:endParaRPr lang="ru-RU"/>
        </a:p>
      </dgm:t>
    </dgm:pt>
    <dgm:pt modelId="{F7234B9E-268F-41F6-B549-F35855B8E3E2}">
      <dgm:prSet phldrT="[Текст]"/>
      <dgm:spPr/>
      <dgm:t>
        <a:bodyPr/>
        <a:lstStyle/>
        <a:p>
          <a:r>
            <a:rPr lang="kk-KZ" dirty="0"/>
            <a:t>Өндіріс </a:t>
          </a:r>
          <a:endParaRPr lang="ru-RU" dirty="0"/>
        </a:p>
      </dgm:t>
    </dgm:pt>
    <dgm:pt modelId="{FF01EF66-D4F4-458C-8660-961E80F58F14}" type="parTrans" cxnId="{4EBA01EC-A205-4D83-8B24-E3C1EF4DC4A3}">
      <dgm:prSet/>
      <dgm:spPr/>
      <dgm:t>
        <a:bodyPr/>
        <a:lstStyle/>
        <a:p>
          <a:endParaRPr lang="ru-RU"/>
        </a:p>
      </dgm:t>
    </dgm:pt>
    <dgm:pt modelId="{0B9BB732-F0D9-49BA-9241-6F28DEE30411}" type="sibTrans" cxnId="{4EBA01EC-A205-4D83-8B24-E3C1EF4DC4A3}">
      <dgm:prSet/>
      <dgm:spPr/>
      <dgm:t>
        <a:bodyPr/>
        <a:lstStyle/>
        <a:p>
          <a:endParaRPr lang="ru-RU"/>
        </a:p>
      </dgm:t>
    </dgm:pt>
    <dgm:pt modelId="{17BED906-AD63-4D96-B8B9-922F923F7F0F}" type="pres">
      <dgm:prSet presAssocID="{48EF5717-23F3-445B-AC01-7F0EC56C7492}" presName="Name0" presStyleCnt="0">
        <dgm:presLayoutVars>
          <dgm:dir/>
          <dgm:animLvl val="lvl"/>
          <dgm:resizeHandles val="exact"/>
        </dgm:presLayoutVars>
      </dgm:prSet>
      <dgm:spPr/>
    </dgm:pt>
    <dgm:pt modelId="{888262FE-3F61-458E-80B6-AA20198B4987}" type="pres">
      <dgm:prSet presAssocID="{7A20D10B-71D1-4B75-9A3D-592712DF974C}" presName="linNode" presStyleCnt="0"/>
      <dgm:spPr/>
    </dgm:pt>
    <dgm:pt modelId="{5D6FB00F-98CA-4FE7-89BD-41C9FE503AA5}" type="pres">
      <dgm:prSet presAssocID="{7A20D10B-71D1-4B75-9A3D-592712DF974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4C7C656-168E-449D-B2DD-DCA469E62097}" type="pres">
      <dgm:prSet presAssocID="{7A20D10B-71D1-4B75-9A3D-592712DF974C}" presName="descendantText" presStyleLbl="alignAccFollowNode1" presStyleIdx="0" presStyleCnt="3">
        <dgm:presLayoutVars>
          <dgm:bulletEnabled val="1"/>
        </dgm:presLayoutVars>
      </dgm:prSet>
      <dgm:spPr/>
    </dgm:pt>
    <dgm:pt modelId="{22F04724-7B82-4F15-AAA7-5D34304BC608}" type="pres">
      <dgm:prSet presAssocID="{65CC9CFA-790D-4992-B48A-CAF84F446F69}" presName="sp" presStyleCnt="0"/>
      <dgm:spPr/>
    </dgm:pt>
    <dgm:pt modelId="{6E15F63D-6564-4BCC-A0D0-97EC04BE1D5E}" type="pres">
      <dgm:prSet presAssocID="{02D3654D-B408-4A78-AA6E-1E437F3DA82C}" presName="linNode" presStyleCnt="0"/>
      <dgm:spPr/>
    </dgm:pt>
    <dgm:pt modelId="{D3B35234-84E2-4128-B685-29E32203298C}" type="pres">
      <dgm:prSet presAssocID="{02D3654D-B408-4A78-AA6E-1E437F3DA82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C32EB97-AFCF-4510-89AE-3A66385E6917}" type="pres">
      <dgm:prSet presAssocID="{02D3654D-B408-4A78-AA6E-1E437F3DA82C}" presName="descendantText" presStyleLbl="alignAccFollowNode1" presStyleIdx="1" presStyleCnt="3">
        <dgm:presLayoutVars>
          <dgm:bulletEnabled val="1"/>
        </dgm:presLayoutVars>
      </dgm:prSet>
      <dgm:spPr/>
    </dgm:pt>
    <dgm:pt modelId="{04B1A9B0-E2B1-436F-B97C-D89E925A3D61}" type="pres">
      <dgm:prSet presAssocID="{AACE1BF4-9776-4685-984C-8E17E3E556A5}" presName="sp" presStyleCnt="0"/>
      <dgm:spPr/>
    </dgm:pt>
    <dgm:pt modelId="{15E5345B-2E75-4F54-A7E6-60375AB6F704}" type="pres">
      <dgm:prSet presAssocID="{A5282831-B226-470A-9B0C-F6D24FE397AD}" presName="linNode" presStyleCnt="0"/>
      <dgm:spPr/>
    </dgm:pt>
    <dgm:pt modelId="{E6EE5292-F355-461C-801D-EACC8CCE5E7E}" type="pres">
      <dgm:prSet presAssocID="{A5282831-B226-470A-9B0C-F6D24FE397AD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B4763E6-8CE8-4688-8F64-FA44D059D154}" type="pres">
      <dgm:prSet presAssocID="{A5282831-B226-470A-9B0C-F6D24FE397AD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F358900A-5C9F-4329-AA3B-DD317EBA9018}" type="presOf" srcId="{7A20D10B-71D1-4B75-9A3D-592712DF974C}" destId="{5D6FB00F-98CA-4FE7-89BD-41C9FE503AA5}" srcOrd="0" destOrd="0" presId="urn:microsoft.com/office/officeart/2005/8/layout/vList5"/>
    <dgm:cxn modelId="{A9D6212B-95CB-46C8-B8A5-E09699D328ED}" srcId="{A5282831-B226-470A-9B0C-F6D24FE397AD}" destId="{06B4AC06-43DA-41C8-9FAD-7F3A5C1690E0}" srcOrd="0" destOrd="0" parTransId="{45FB8FB0-F145-4D75-B675-FAE093684661}" sibTransId="{69C95248-C085-4857-88DE-CE3EBDFEF24B}"/>
    <dgm:cxn modelId="{AD7ABD2E-EA4D-402B-B25C-A21ADE1CA6A7}" srcId="{02D3654D-B408-4A78-AA6E-1E437F3DA82C}" destId="{7E4BEDCE-FFFF-4D41-ABA0-1585DD4DB582}" srcOrd="1" destOrd="0" parTransId="{A2D41898-74E7-454A-82A6-8E3ED05E8EAE}" sibTransId="{0688F7DC-AE68-4ACD-B1BA-05A44E26C4B4}"/>
    <dgm:cxn modelId="{8772043D-8B76-4146-95C0-1293246B6E58}" srcId="{48EF5717-23F3-445B-AC01-7F0EC56C7492}" destId="{02D3654D-B408-4A78-AA6E-1E437F3DA82C}" srcOrd="1" destOrd="0" parTransId="{DCA9D451-5988-41E1-9BE0-5115282A7DC2}" sibTransId="{AACE1BF4-9776-4685-984C-8E17E3E556A5}"/>
    <dgm:cxn modelId="{E9084E40-7FA6-4B2D-8C0F-4325A7EA5E8B}" type="presOf" srcId="{06B4AC06-43DA-41C8-9FAD-7F3A5C1690E0}" destId="{9B4763E6-8CE8-4688-8F64-FA44D059D154}" srcOrd="0" destOrd="0" presId="urn:microsoft.com/office/officeart/2005/8/layout/vList5"/>
    <dgm:cxn modelId="{083F715D-5611-4FC9-8206-E6A9A805B645}" srcId="{7A20D10B-71D1-4B75-9A3D-592712DF974C}" destId="{E92AB5A9-4A5A-4F90-B109-55B3E2CD1C14}" srcOrd="0" destOrd="0" parTransId="{FB832F54-4E01-45A6-BBA2-073EDC3550C8}" sibTransId="{61097A66-5817-4EB0-9B2F-67193E973F75}"/>
    <dgm:cxn modelId="{59BC6145-419E-4097-94AA-0F83AA6BB236}" srcId="{48EF5717-23F3-445B-AC01-7F0EC56C7492}" destId="{7A20D10B-71D1-4B75-9A3D-592712DF974C}" srcOrd="0" destOrd="0" parTransId="{8AD5BD27-F480-4517-A4FD-F113A4B19538}" sibTransId="{65CC9CFA-790D-4992-B48A-CAF84F446F69}"/>
    <dgm:cxn modelId="{13B42967-963E-4420-826B-8ABAE825D689}" type="presOf" srcId="{02D3654D-B408-4A78-AA6E-1E437F3DA82C}" destId="{D3B35234-84E2-4128-B685-29E32203298C}" srcOrd="0" destOrd="0" presId="urn:microsoft.com/office/officeart/2005/8/layout/vList5"/>
    <dgm:cxn modelId="{B0743C4A-0DEF-4B1C-9D03-6815D6BCD54B}" type="presOf" srcId="{E92AB5A9-4A5A-4F90-B109-55B3E2CD1C14}" destId="{34C7C656-168E-449D-B2DD-DCA469E62097}" srcOrd="0" destOrd="0" presId="urn:microsoft.com/office/officeart/2005/8/layout/vList5"/>
    <dgm:cxn modelId="{2114654D-039E-4F30-8641-76565C977C3C}" type="presOf" srcId="{F7234B9E-268F-41F6-B549-F35855B8E3E2}" destId="{9B4763E6-8CE8-4688-8F64-FA44D059D154}" srcOrd="0" destOrd="1" presId="urn:microsoft.com/office/officeart/2005/8/layout/vList5"/>
    <dgm:cxn modelId="{497656B2-C140-45B7-AA3E-529B6F683097}" srcId="{48EF5717-23F3-445B-AC01-7F0EC56C7492}" destId="{A5282831-B226-470A-9B0C-F6D24FE397AD}" srcOrd="2" destOrd="0" parTransId="{BF65C117-C440-488D-B631-7412DBB6B391}" sibTransId="{C5630A38-6A8A-470A-95E0-87649159161B}"/>
    <dgm:cxn modelId="{9A7BABB7-2DC7-4E72-9F4C-65C4F6EF9058}" type="presOf" srcId="{A5282831-B226-470A-9B0C-F6D24FE397AD}" destId="{E6EE5292-F355-461C-801D-EACC8CCE5E7E}" srcOrd="0" destOrd="0" presId="urn:microsoft.com/office/officeart/2005/8/layout/vList5"/>
    <dgm:cxn modelId="{D9CFDBB7-5AF8-436A-9E32-88ECE2B2D90F}" type="presOf" srcId="{462C5D1C-93C5-4C89-990D-0F53210ACC0A}" destId="{CC32EB97-AFCF-4510-89AE-3A66385E6917}" srcOrd="0" destOrd="0" presId="urn:microsoft.com/office/officeart/2005/8/layout/vList5"/>
    <dgm:cxn modelId="{C77AE8C1-D269-4461-971E-19F818EF9F0F}" srcId="{02D3654D-B408-4A78-AA6E-1E437F3DA82C}" destId="{462C5D1C-93C5-4C89-990D-0F53210ACC0A}" srcOrd="0" destOrd="0" parTransId="{9DE7EA5B-D12A-4F78-A148-00469AE9A762}" sibTransId="{6673DC43-54AD-4022-AFD4-0ACD2D5B3965}"/>
    <dgm:cxn modelId="{9000ACC9-1F78-45AC-9988-A554B7283236}" type="presOf" srcId="{48EF5717-23F3-445B-AC01-7F0EC56C7492}" destId="{17BED906-AD63-4D96-B8B9-922F923F7F0F}" srcOrd="0" destOrd="0" presId="urn:microsoft.com/office/officeart/2005/8/layout/vList5"/>
    <dgm:cxn modelId="{58FBB8E2-0689-4B25-BDA4-79074DC282B1}" type="presOf" srcId="{7E4BEDCE-FFFF-4D41-ABA0-1585DD4DB582}" destId="{CC32EB97-AFCF-4510-89AE-3A66385E6917}" srcOrd="0" destOrd="1" presId="urn:microsoft.com/office/officeart/2005/8/layout/vList5"/>
    <dgm:cxn modelId="{4EBA01EC-A205-4D83-8B24-E3C1EF4DC4A3}" srcId="{A5282831-B226-470A-9B0C-F6D24FE397AD}" destId="{F7234B9E-268F-41F6-B549-F35855B8E3E2}" srcOrd="1" destOrd="0" parTransId="{FF01EF66-D4F4-458C-8660-961E80F58F14}" sibTransId="{0B9BB732-F0D9-49BA-9241-6F28DEE30411}"/>
    <dgm:cxn modelId="{26CEBC68-2911-4EE7-A75D-1ECAE4A70A5C}" type="presParOf" srcId="{17BED906-AD63-4D96-B8B9-922F923F7F0F}" destId="{888262FE-3F61-458E-80B6-AA20198B4987}" srcOrd="0" destOrd="0" presId="urn:microsoft.com/office/officeart/2005/8/layout/vList5"/>
    <dgm:cxn modelId="{034EAEAB-DF51-4B94-9ECB-643190D89453}" type="presParOf" srcId="{888262FE-3F61-458E-80B6-AA20198B4987}" destId="{5D6FB00F-98CA-4FE7-89BD-41C9FE503AA5}" srcOrd="0" destOrd="0" presId="urn:microsoft.com/office/officeart/2005/8/layout/vList5"/>
    <dgm:cxn modelId="{8E02C22D-D843-45A9-908E-B4B543C885E0}" type="presParOf" srcId="{888262FE-3F61-458E-80B6-AA20198B4987}" destId="{34C7C656-168E-449D-B2DD-DCA469E62097}" srcOrd="1" destOrd="0" presId="urn:microsoft.com/office/officeart/2005/8/layout/vList5"/>
    <dgm:cxn modelId="{48802C9F-1383-4374-BAE1-CB285CBAB59B}" type="presParOf" srcId="{17BED906-AD63-4D96-B8B9-922F923F7F0F}" destId="{22F04724-7B82-4F15-AAA7-5D34304BC608}" srcOrd="1" destOrd="0" presId="urn:microsoft.com/office/officeart/2005/8/layout/vList5"/>
    <dgm:cxn modelId="{2F475C63-12A8-44B4-913C-8C7D37CD5533}" type="presParOf" srcId="{17BED906-AD63-4D96-B8B9-922F923F7F0F}" destId="{6E15F63D-6564-4BCC-A0D0-97EC04BE1D5E}" srcOrd="2" destOrd="0" presId="urn:microsoft.com/office/officeart/2005/8/layout/vList5"/>
    <dgm:cxn modelId="{578F1DF0-4C91-43DD-9379-D318174F7675}" type="presParOf" srcId="{6E15F63D-6564-4BCC-A0D0-97EC04BE1D5E}" destId="{D3B35234-84E2-4128-B685-29E32203298C}" srcOrd="0" destOrd="0" presId="urn:microsoft.com/office/officeart/2005/8/layout/vList5"/>
    <dgm:cxn modelId="{FB50548C-56AF-43F4-AEAA-35B27FE98F94}" type="presParOf" srcId="{6E15F63D-6564-4BCC-A0D0-97EC04BE1D5E}" destId="{CC32EB97-AFCF-4510-89AE-3A66385E6917}" srcOrd="1" destOrd="0" presId="urn:microsoft.com/office/officeart/2005/8/layout/vList5"/>
    <dgm:cxn modelId="{1BA4B8C3-CCB9-4EDB-B128-A98A8F5A6167}" type="presParOf" srcId="{17BED906-AD63-4D96-B8B9-922F923F7F0F}" destId="{04B1A9B0-E2B1-436F-B97C-D89E925A3D61}" srcOrd="3" destOrd="0" presId="urn:microsoft.com/office/officeart/2005/8/layout/vList5"/>
    <dgm:cxn modelId="{C5B95B40-1D52-4C49-A940-771027156FAB}" type="presParOf" srcId="{17BED906-AD63-4D96-B8B9-922F923F7F0F}" destId="{15E5345B-2E75-4F54-A7E6-60375AB6F704}" srcOrd="4" destOrd="0" presId="urn:microsoft.com/office/officeart/2005/8/layout/vList5"/>
    <dgm:cxn modelId="{DB3A3E63-DD6E-44C7-9D2E-6346E888A458}" type="presParOf" srcId="{15E5345B-2E75-4F54-A7E6-60375AB6F704}" destId="{E6EE5292-F355-461C-801D-EACC8CCE5E7E}" srcOrd="0" destOrd="0" presId="urn:microsoft.com/office/officeart/2005/8/layout/vList5"/>
    <dgm:cxn modelId="{AC8E5DCB-2406-4BC1-A0CC-E893BF8F7F02}" type="presParOf" srcId="{15E5345B-2E75-4F54-A7E6-60375AB6F704}" destId="{9B4763E6-8CE8-4688-8F64-FA44D059D15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EF5717-23F3-445B-AC01-7F0EC56C749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20D10B-71D1-4B75-9A3D-592712DF974C}">
      <dgm:prSet phldrT="[Текст]" custT="1"/>
      <dgm:spPr/>
      <dgm:t>
        <a:bodyPr/>
        <a:lstStyle/>
        <a:p>
          <a:r>
            <a:rPr lang="kk-KZ" sz="2400" dirty="0"/>
            <a:t>Білімді беру, өскелең ұрпақтарды әлеуметтендіру, кардлар даярлау  </a:t>
          </a:r>
          <a:endParaRPr lang="ru-RU" sz="2400" dirty="0"/>
        </a:p>
      </dgm:t>
    </dgm:pt>
    <dgm:pt modelId="{8AD5BD27-F480-4517-A4FD-F113A4B19538}" type="parTrans" cxnId="{59BC6145-419E-4097-94AA-0F83AA6BB236}">
      <dgm:prSet/>
      <dgm:spPr/>
      <dgm:t>
        <a:bodyPr/>
        <a:lstStyle/>
        <a:p>
          <a:endParaRPr lang="ru-RU"/>
        </a:p>
      </dgm:t>
    </dgm:pt>
    <dgm:pt modelId="{65CC9CFA-790D-4992-B48A-CAF84F446F69}" type="sibTrans" cxnId="{59BC6145-419E-4097-94AA-0F83AA6BB236}">
      <dgm:prSet/>
      <dgm:spPr/>
      <dgm:t>
        <a:bodyPr/>
        <a:lstStyle/>
        <a:p>
          <a:endParaRPr lang="ru-RU"/>
        </a:p>
      </dgm:t>
    </dgm:pt>
    <dgm:pt modelId="{E92AB5A9-4A5A-4F90-B109-55B3E2CD1C14}">
      <dgm:prSet phldrT="[Текст]"/>
      <dgm:spPr/>
      <dgm:t>
        <a:bodyPr/>
        <a:lstStyle/>
        <a:p>
          <a:r>
            <a:rPr lang="kk-KZ" dirty="0"/>
            <a:t>Білім беру, ғылыми және мәдени институттар </a:t>
          </a:r>
          <a:endParaRPr lang="ru-RU" dirty="0"/>
        </a:p>
      </dgm:t>
    </dgm:pt>
    <dgm:pt modelId="{FB832F54-4E01-45A6-BBA2-073EDC3550C8}" type="parTrans" cxnId="{083F715D-5611-4FC9-8206-E6A9A805B645}">
      <dgm:prSet/>
      <dgm:spPr/>
      <dgm:t>
        <a:bodyPr/>
        <a:lstStyle/>
        <a:p>
          <a:endParaRPr lang="ru-RU"/>
        </a:p>
      </dgm:t>
    </dgm:pt>
    <dgm:pt modelId="{61097A66-5817-4EB0-9B2F-67193E973F75}" type="sibTrans" cxnId="{083F715D-5611-4FC9-8206-E6A9A805B645}">
      <dgm:prSet/>
      <dgm:spPr/>
      <dgm:t>
        <a:bodyPr/>
        <a:lstStyle/>
        <a:p>
          <a:endParaRPr lang="ru-RU"/>
        </a:p>
      </dgm:t>
    </dgm:pt>
    <dgm:pt modelId="{02D3654D-B408-4A78-AA6E-1E437F3DA82C}">
      <dgm:prSet phldrT="[Текст]" custT="1"/>
      <dgm:spPr/>
      <dgm:t>
        <a:bodyPr/>
        <a:lstStyle/>
        <a:p>
          <a:r>
            <a:rPr lang="kk-KZ" sz="2400" dirty="0"/>
            <a:t>Рухани мәселелер, тіршілік мағынасын шешетін қажеттіліктер  </a:t>
          </a:r>
          <a:endParaRPr lang="ru-RU" sz="2400" dirty="0"/>
        </a:p>
      </dgm:t>
    </dgm:pt>
    <dgm:pt modelId="{DCA9D451-5988-41E1-9BE0-5115282A7DC2}" type="parTrans" cxnId="{8772043D-8B76-4146-95C0-1293246B6E58}">
      <dgm:prSet/>
      <dgm:spPr/>
      <dgm:t>
        <a:bodyPr/>
        <a:lstStyle/>
        <a:p>
          <a:endParaRPr lang="ru-RU"/>
        </a:p>
      </dgm:t>
    </dgm:pt>
    <dgm:pt modelId="{AACE1BF4-9776-4685-984C-8E17E3E556A5}" type="sibTrans" cxnId="{8772043D-8B76-4146-95C0-1293246B6E58}">
      <dgm:prSet/>
      <dgm:spPr/>
      <dgm:t>
        <a:bodyPr/>
        <a:lstStyle/>
        <a:p>
          <a:endParaRPr lang="ru-RU"/>
        </a:p>
      </dgm:t>
    </dgm:pt>
    <dgm:pt modelId="{462C5D1C-93C5-4C89-990D-0F53210ACC0A}">
      <dgm:prSet phldrT="[Текст]"/>
      <dgm:spPr/>
      <dgm:t>
        <a:bodyPr/>
        <a:lstStyle/>
        <a:p>
          <a:r>
            <a:rPr lang="kk-KZ" dirty="0"/>
            <a:t>Дін институты </a:t>
          </a:r>
          <a:endParaRPr lang="ru-RU" dirty="0"/>
        </a:p>
      </dgm:t>
    </dgm:pt>
    <dgm:pt modelId="{9DE7EA5B-D12A-4F78-A148-00469AE9A762}" type="parTrans" cxnId="{C77AE8C1-D269-4461-971E-19F818EF9F0F}">
      <dgm:prSet/>
      <dgm:spPr/>
      <dgm:t>
        <a:bodyPr/>
        <a:lstStyle/>
        <a:p>
          <a:endParaRPr lang="ru-RU"/>
        </a:p>
      </dgm:t>
    </dgm:pt>
    <dgm:pt modelId="{6673DC43-54AD-4022-AFD4-0ACD2D5B3965}" type="sibTrans" cxnId="{C77AE8C1-D269-4461-971E-19F818EF9F0F}">
      <dgm:prSet/>
      <dgm:spPr/>
      <dgm:t>
        <a:bodyPr/>
        <a:lstStyle/>
        <a:p>
          <a:endParaRPr lang="ru-RU"/>
        </a:p>
      </dgm:t>
    </dgm:pt>
    <dgm:pt modelId="{44419252-6068-4F72-954A-D9A4562678D6}">
      <dgm:prSet phldrT="[Текст]"/>
      <dgm:spPr/>
      <dgm:t>
        <a:bodyPr/>
        <a:lstStyle/>
        <a:p>
          <a:r>
            <a:rPr lang="kk-KZ" dirty="0"/>
            <a:t>Басқа институттар </a:t>
          </a:r>
          <a:endParaRPr lang="ru-RU" dirty="0"/>
        </a:p>
      </dgm:t>
    </dgm:pt>
    <dgm:pt modelId="{31B5039A-97DB-414C-8D80-0ECFB3DA8689}" type="parTrans" cxnId="{38B9F740-10C8-4533-AE46-40B327ED20F6}">
      <dgm:prSet/>
      <dgm:spPr/>
      <dgm:t>
        <a:bodyPr/>
        <a:lstStyle/>
        <a:p>
          <a:endParaRPr lang="ru-RU"/>
        </a:p>
      </dgm:t>
    </dgm:pt>
    <dgm:pt modelId="{E9D4CAE4-45D1-42EC-8FD5-5953D84FE84E}" type="sibTrans" cxnId="{38B9F740-10C8-4533-AE46-40B327ED20F6}">
      <dgm:prSet/>
      <dgm:spPr/>
      <dgm:t>
        <a:bodyPr/>
        <a:lstStyle/>
        <a:p>
          <a:endParaRPr lang="ru-RU"/>
        </a:p>
      </dgm:t>
    </dgm:pt>
    <dgm:pt modelId="{17BED906-AD63-4D96-B8B9-922F923F7F0F}" type="pres">
      <dgm:prSet presAssocID="{48EF5717-23F3-445B-AC01-7F0EC56C7492}" presName="Name0" presStyleCnt="0">
        <dgm:presLayoutVars>
          <dgm:dir/>
          <dgm:animLvl val="lvl"/>
          <dgm:resizeHandles val="exact"/>
        </dgm:presLayoutVars>
      </dgm:prSet>
      <dgm:spPr/>
    </dgm:pt>
    <dgm:pt modelId="{888262FE-3F61-458E-80B6-AA20198B4987}" type="pres">
      <dgm:prSet presAssocID="{7A20D10B-71D1-4B75-9A3D-592712DF974C}" presName="linNode" presStyleCnt="0"/>
      <dgm:spPr/>
    </dgm:pt>
    <dgm:pt modelId="{5D6FB00F-98CA-4FE7-89BD-41C9FE503AA5}" type="pres">
      <dgm:prSet presAssocID="{7A20D10B-71D1-4B75-9A3D-592712DF974C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4C7C656-168E-449D-B2DD-DCA469E62097}" type="pres">
      <dgm:prSet presAssocID="{7A20D10B-71D1-4B75-9A3D-592712DF974C}" presName="descendantText" presStyleLbl="alignAccFollowNode1" presStyleIdx="0" presStyleCnt="2">
        <dgm:presLayoutVars>
          <dgm:bulletEnabled val="1"/>
        </dgm:presLayoutVars>
      </dgm:prSet>
      <dgm:spPr/>
    </dgm:pt>
    <dgm:pt modelId="{22F04724-7B82-4F15-AAA7-5D34304BC608}" type="pres">
      <dgm:prSet presAssocID="{65CC9CFA-790D-4992-B48A-CAF84F446F69}" presName="sp" presStyleCnt="0"/>
      <dgm:spPr/>
    </dgm:pt>
    <dgm:pt modelId="{6E15F63D-6564-4BCC-A0D0-97EC04BE1D5E}" type="pres">
      <dgm:prSet presAssocID="{02D3654D-B408-4A78-AA6E-1E437F3DA82C}" presName="linNode" presStyleCnt="0"/>
      <dgm:spPr/>
    </dgm:pt>
    <dgm:pt modelId="{D3B35234-84E2-4128-B685-29E32203298C}" type="pres">
      <dgm:prSet presAssocID="{02D3654D-B408-4A78-AA6E-1E437F3DA82C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C32EB97-AFCF-4510-89AE-3A66385E6917}" type="pres">
      <dgm:prSet presAssocID="{02D3654D-B408-4A78-AA6E-1E437F3DA82C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F358900A-5C9F-4329-AA3B-DD317EBA9018}" type="presOf" srcId="{7A20D10B-71D1-4B75-9A3D-592712DF974C}" destId="{5D6FB00F-98CA-4FE7-89BD-41C9FE503AA5}" srcOrd="0" destOrd="0" presId="urn:microsoft.com/office/officeart/2005/8/layout/vList5"/>
    <dgm:cxn modelId="{8772043D-8B76-4146-95C0-1293246B6E58}" srcId="{48EF5717-23F3-445B-AC01-7F0EC56C7492}" destId="{02D3654D-B408-4A78-AA6E-1E437F3DA82C}" srcOrd="1" destOrd="0" parTransId="{DCA9D451-5988-41E1-9BE0-5115282A7DC2}" sibTransId="{AACE1BF4-9776-4685-984C-8E17E3E556A5}"/>
    <dgm:cxn modelId="{38B9F740-10C8-4533-AE46-40B327ED20F6}" srcId="{02D3654D-B408-4A78-AA6E-1E437F3DA82C}" destId="{44419252-6068-4F72-954A-D9A4562678D6}" srcOrd="1" destOrd="0" parTransId="{31B5039A-97DB-414C-8D80-0ECFB3DA8689}" sibTransId="{E9D4CAE4-45D1-42EC-8FD5-5953D84FE84E}"/>
    <dgm:cxn modelId="{083F715D-5611-4FC9-8206-E6A9A805B645}" srcId="{7A20D10B-71D1-4B75-9A3D-592712DF974C}" destId="{E92AB5A9-4A5A-4F90-B109-55B3E2CD1C14}" srcOrd="0" destOrd="0" parTransId="{FB832F54-4E01-45A6-BBA2-073EDC3550C8}" sibTransId="{61097A66-5817-4EB0-9B2F-67193E973F75}"/>
    <dgm:cxn modelId="{59BC6145-419E-4097-94AA-0F83AA6BB236}" srcId="{48EF5717-23F3-445B-AC01-7F0EC56C7492}" destId="{7A20D10B-71D1-4B75-9A3D-592712DF974C}" srcOrd="0" destOrd="0" parTransId="{8AD5BD27-F480-4517-A4FD-F113A4B19538}" sibTransId="{65CC9CFA-790D-4992-B48A-CAF84F446F69}"/>
    <dgm:cxn modelId="{13B42967-963E-4420-826B-8ABAE825D689}" type="presOf" srcId="{02D3654D-B408-4A78-AA6E-1E437F3DA82C}" destId="{D3B35234-84E2-4128-B685-29E32203298C}" srcOrd="0" destOrd="0" presId="urn:microsoft.com/office/officeart/2005/8/layout/vList5"/>
    <dgm:cxn modelId="{B0743C4A-0DEF-4B1C-9D03-6815D6BCD54B}" type="presOf" srcId="{E92AB5A9-4A5A-4F90-B109-55B3E2CD1C14}" destId="{34C7C656-168E-449D-B2DD-DCA469E62097}" srcOrd="0" destOrd="0" presId="urn:microsoft.com/office/officeart/2005/8/layout/vList5"/>
    <dgm:cxn modelId="{D9CFDBB7-5AF8-436A-9E32-88ECE2B2D90F}" type="presOf" srcId="{462C5D1C-93C5-4C89-990D-0F53210ACC0A}" destId="{CC32EB97-AFCF-4510-89AE-3A66385E6917}" srcOrd="0" destOrd="0" presId="urn:microsoft.com/office/officeart/2005/8/layout/vList5"/>
    <dgm:cxn modelId="{C77AE8C1-D269-4461-971E-19F818EF9F0F}" srcId="{02D3654D-B408-4A78-AA6E-1E437F3DA82C}" destId="{462C5D1C-93C5-4C89-990D-0F53210ACC0A}" srcOrd="0" destOrd="0" parTransId="{9DE7EA5B-D12A-4F78-A148-00469AE9A762}" sibTransId="{6673DC43-54AD-4022-AFD4-0ACD2D5B3965}"/>
    <dgm:cxn modelId="{9000ACC9-1F78-45AC-9988-A554B7283236}" type="presOf" srcId="{48EF5717-23F3-445B-AC01-7F0EC56C7492}" destId="{17BED906-AD63-4D96-B8B9-922F923F7F0F}" srcOrd="0" destOrd="0" presId="urn:microsoft.com/office/officeart/2005/8/layout/vList5"/>
    <dgm:cxn modelId="{C0B4E5D6-2372-4482-87FA-054AABDF6F84}" type="presOf" srcId="{44419252-6068-4F72-954A-D9A4562678D6}" destId="{CC32EB97-AFCF-4510-89AE-3A66385E6917}" srcOrd="0" destOrd="1" presId="urn:microsoft.com/office/officeart/2005/8/layout/vList5"/>
    <dgm:cxn modelId="{26CEBC68-2911-4EE7-A75D-1ECAE4A70A5C}" type="presParOf" srcId="{17BED906-AD63-4D96-B8B9-922F923F7F0F}" destId="{888262FE-3F61-458E-80B6-AA20198B4987}" srcOrd="0" destOrd="0" presId="urn:microsoft.com/office/officeart/2005/8/layout/vList5"/>
    <dgm:cxn modelId="{034EAEAB-DF51-4B94-9ECB-643190D89453}" type="presParOf" srcId="{888262FE-3F61-458E-80B6-AA20198B4987}" destId="{5D6FB00F-98CA-4FE7-89BD-41C9FE503AA5}" srcOrd="0" destOrd="0" presId="urn:microsoft.com/office/officeart/2005/8/layout/vList5"/>
    <dgm:cxn modelId="{8E02C22D-D843-45A9-908E-B4B543C885E0}" type="presParOf" srcId="{888262FE-3F61-458E-80B6-AA20198B4987}" destId="{34C7C656-168E-449D-B2DD-DCA469E62097}" srcOrd="1" destOrd="0" presId="urn:microsoft.com/office/officeart/2005/8/layout/vList5"/>
    <dgm:cxn modelId="{48802C9F-1383-4374-BAE1-CB285CBAB59B}" type="presParOf" srcId="{17BED906-AD63-4D96-B8B9-922F923F7F0F}" destId="{22F04724-7B82-4F15-AAA7-5D34304BC608}" srcOrd="1" destOrd="0" presId="urn:microsoft.com/office/officeart/2005/8/layout/vList5"/>
    <dgm:cxn modelId="{2F475C63-12A8-44B4-913C-8C7D37CD5533}" type="presParOf" srcId="{17BED906-AD63-4D96-B8B9-922F923F7F0F}" destId="{6E15F63D-6564-4BCC-A0D0-97EC04BE1D5E}" srcOrd="2" destOrd="0" presId="urn:microsoft.com/office/officeart/2005/8/layout/vList5"/>
    <dgm:cxn modelId="{578F1DF0-4C91-43DD-9379-D318174F7675}" type="presParOf" srcId="{6E15F63D-6564-4BCC-A0D0-97EC04BE1D5E}" destId="{D3B35234-84E2-4128-B685-29E32203298C}" srcOrd="0" destOrd="0" presId="urn:microsoft.com/office/officeart/2005/8/layout/vList5"/>
    <dgm:cxn modelId="{FB50548C-56AF-43F4-AEAA-35B27FE98F94}" type="presParOf" srcId="{6E15F63D-6564-4BCC-A0D0-97EC04BE1D5E}" destId="{CC32EB97-AFCF-4510-89AE-3A66385E691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7C656-168E-449D-B2DD-DCA469E62097}">
      <dsp:nvSpPr>
        <dsp:cNvPr id="0" name=""/>
        <dsp:cNvSpPr/>
      </dsp:nvSpPr>
      <dsp:spPr>
        <a:xfrm rot="5400000">
          <a:off x="5030302" y="-1924046"/>
          <a:ext cx="113165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800" kern="1200" dirty="0"/>
            <a:t>Отбасы және неке институты </a:t>
          </a:r>
          <a:endParaRPr lang="ru-RU" sz="2800" kern="1200" dirty="0"/>
        </a:p>
      </dsp:txBody>
      <dsp:txXfrm rot="-5400000">
        <a:off x="2962656" y="198843"/>
        <a:ext cx="5211701" cy="1021165"/>
      </dsp:txXfrm>
    </dsp:sp>
    <dsp:sp modelId="{5D6FB00F-98CA-4FE7-89BD-41C9FE503AA5}">
      <dsp:nvSpPr>
        <dsp:cNvPr id="0" name=""/>
        <dsp:cNvSpPr/>
      </dsp:nvSpPr>
      <dsp:spPr>
        <a:xfrm>
          <a:off x="0" y="2143"/>
          <a:ext cx="2962656" cy="14145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200" kern="1200" dirty="0"/>
            <a:t>Бала туу, өсуі </a:t>
          </a:r>
          <a:endParaRPr lang="ru-RU" sz="3200" kern="1200" dirty="0"/>
        </a:p>
      </dsp:txBody>
      <dsp:txXfrm>
        <a:off x="69053" y="71196"/>
        <a:ext cx="2824550" cy="1276458"/>
      </dsp:txXfrm>
    </dsp:sp>
    <dsp:sp modelId="{CC32EB97-AFCF-4510-89AE-3A66385E6917}">
      <dsp:nvSpPr>
        <dsp:cNvPr id="0" name=""/>
        <dsp:cNvSpPr/>
      </dsp:nvSpPr>
      <dsp:spPr>
        <a:xfrm rot="5400000">
          <a:off x="5030302" y="-438753"/>
          <a:ext cx="113165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800" kern="1200" dirty="0"/>
            <a:t>Саяси институттар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800" kern="1200" dirty="0"/>
            <a:t>Мемлекет </a:t>
          </a:r>
          <a:endParaRPr lang="ru-RU" sz="2800" kern="1200" dirty="0"/>
        </a:p>
      </dsp:txBody>
      <dsp:txXfrm rot="-5400000">
        <a:off x="2962656" y="1684136"/>
        <a:ext cx="5211701" cy="1021165"/>
      </dsp:txXfrm>
    </dsp:sp>
    <dsp:sp modelId="{D3B35234-84E2-4128-B685-29E32203298C}">
      <dsp:nvSpPr>
        <dsp:cNvPr id="0" name=""/>
        <dsp:cNvSpPr/>
      </dsp:nvSpPr>
      <dsp:spPr>
        <a:xfrm>
          <a:off x="0" y="1487436"/>
          <a:ext cx="2962656" cy="14145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500" kern="1200" dirty="0"/>
            <a:t>Қауіпсіздік және әлеуметтік тәртіп </a:t>
          </a:r>
          <a:endParaRPr lang="ru-RU" sz="2500" kern="1200" dirty="0"/>
        </a:p>
      </dsp:txBody>
      <dsp:txXfrm>
        <a:off x="69053" y="1556489"/>
        <a:ext cx="2824550" cy="1276458"/>
      </dsp:txXfrm>
    </dsp:sp>
    <dsp:sp modelId="{9B4763E6-8CE8-4688-8F64-FA44D059D154}">
      <dsp:nvSpPr>
        <dsp:cNvPr id="0" name=""/>
        <dsp:cNvSpPr/>
      </dsp:nvSpPr>
      <dsp:spPr>
        <a:xfrm rot="5400000">
          <a:off x="5030302" y="1046539"/>
          <a:ext cx="113165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800" kern="1200" dirty="0"/>
            <a:t>Экономикалық институттар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800" kern="1200" dirty="0"/>
            <a:t>Өндіріс </a:t>
          </a:r>
          <a:endParaRPr lang="ru-RU" sz="2800" kern="1200" dirty="0"/>
        </a:p>
      </dsp:txBody>
      <dsp:txXfrm rot="-5400000">
        <a:off x="2962656" y="3169429"/>
        <a:ext cx="5211701" cy="1021165"/>
      </dsp:txXfrm>
    </dsp:sp>
    <dsp:sp modelId="{E6EE5292-F355-461C-801D-EACC8CCE5E7E}">
      <dsp:nvSpPr>
        <dsp:cNvPr id="0" name=""/>
        <dsp:cNvSpPr/>
      </dsp:nvSpPr>
      <dsp:spPr>
        <a:xfrm>
          <a:off x="0" y="2972729"/>
          <a:ext cx="2962656" cy="14145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500" kern="1200" dirty="0"/>
            <a:t>Тұрмыстық құрал-жабдықтар өндіру </a:t>
          </a:r>
          <a:endParaRPr lang="ru-RU" sz="2500" kern="1200" dirty="0"/>
        </a:p>
      </dsp:txBody>
      <dsp:txXfrm>
        <a:off x="69053" y="3041782"/>
        <a:ext cx="2824550" cy="12764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7C656-168E-449D-B2DD-DCA469E62097}">
      <dsp:nvSpPr>
        <dsp:cNvPr id="0" name=""/>
        <dsp:cNvSpPr/>
      </dsp:nvSpPr>
      <dsp:spPr>
        <a:xfrm rot="5400000">
          <a:off x="4739673" y="-1562850"/>
          <a:ext cx="171290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3300" kern="1200" dirty="0"/>
            <a:t>Білім беру, ғылыми және мәдени институттар </a:t>
          </a:r>
          <a:endParaRPr lang="ru-RU" sz="3300" kern="1200" dirty="0"/>
        </a:p>
      </dsp:txBody>
      <dsp:txXfrm rot="-5400000">
        <a:off x="2962656" y="297784"/>
        <a:ext cx="5183327" cy="1545675"/>
      </dsp:txXfrm>
    </dsp:sp>
    <dsp:sp modelId="{5D6FB00F-98CA-4FE7-89BD-41C9FE503AA5}">
      <dsp:nvSpPr>
        <dsp:cNvPr id="0" name=""/>
        <dsp:cNvSpPr/>
      </dsp:nvSpPr>
      <dsp:spPr>
        <a:xfrm>
          <a:off x="0" y="53"/>
          <a:ext cx="2962656" cy="21411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 dirty="0"/>
            <a:t>Білімді беру, өскелең ұрпақтарды әлеуметтендіру, кардлар даярлау  </a:t>
          </a:r>
          <a:endParaRPr lang="ru-RU" sz="2400" kern="1200" dirty="0"/>
        </a:p>
      </dsp:txBody>
      <dsp:txXfrm>
        <a:off x="104522" y="104575"/>
        <a:ext cx="2753612" cy="1932092"/>
      </dsp:txXfrm>
    </dsp:sp>
    <dsp:sp modelId="{CC32EB97-AFCF-4510-89AE-3A66385E6917}">
      <dsp:nvSpPr>
        <dsp:cNvPr id="0" name=""/>
        <dsp:cNvSpPr/>
      </dsp:nvSpPr>
      <dsp:spPr>
        <a:xfrm rot="5400000">
          <a:off x="4739673" y="685343"/>
          <a:ext cx="171290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3300" kern="1200" dirty="0"/>
            <a:t>Дін институты </a:t>
          </a:r>
          <a:endParaRPr lang="ru-RU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3300" kern="1200" dirty="0"/>
            <a:t>Басқа институттар </a:t>
          </a:r>
          <a:endParaRPr lang="ru-RU" sz="3300" kern="1200" dirty="0"/>
        </a:p>
      </dsp:txBody>
      <dsp:txXfrm rot="-5400000">
        <a:off x="2962656" y="2545978"/>
        <a:ext cx="5183327" cy="1545675"/>
      </dsp:txXfrm>
    </dsp:sp>
    <dsp:sp modelId="{D3B35234-84E2-4128-B685-29E32203298C}">
      <dsp:nvSpPr>
        <dsp:cNvPr id="0" name=""/>
        <dsp:cNvSpPr/>
      </dsp:nvSpPr>
      <dsp:spPr>
        <a:xfrm>
          <a:off x="0" y="2248246"/>
          <a:ext cx="2962656" cy="21411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 dirty="0"/>
            <a:t>Рухани мәселелер, тіршілік мағынасын шешетін қажеттіліктер  </a:t>
          </a:r>
          <a:endParaRPr lang="ru-RU" sz="2400" kern="1200" dirty="0"/>
        </a:p>
      </dsp:txBody>
      <dsp:txXfrm>
        <a:off x="104522" y="2352768"/>
        <a:ext cx="2753612" cy="1932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47628-879B-4B51-8768-79F947AA5D45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CE46A-C9FE-49F7-8838-74CEE1980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42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6613"/>
            <a:ext cx="7772400" cy="12239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kk-KZ" sz="2800" i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Дәріс </a:t>
            </a:r>
            <a:r>
              <a:rPr lang="en-US" sz="2400" i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1.</a:t>
            </a:r>
            <a:br>
              <a:rPr lang="kk-KZ" sz="3600" dirty="0"/>
            </a:br>
            <a:r>
              <a:rPr lang="kk-KZ" b="1" dirty="0"/>
              <a:t> </a:t>
            </a:r>
            <a:r>
              <a:rPr lang="kk-KZ" b="1" u="sng" dirty="0"/>
              <a:t>Әлеуметтік әлемді түсінудегі әлеуметтану</a:t>
            </a:r>
            <a:endParaRPr lang="ru-RU" b="1" u="sng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5150" y="5013325"/>
            <a:ext cx="6927850" cy="16557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ru-RU" sz="1000" dirty="0"/>
          </a:p>
          <a:p>
            <a:pPr eaLnBrk="1" hangingPunct="1">
              <a:lnSpc>
                <a:spcPct val="80000"/>
              </a:lnSpc>
            </a:pPr>
            <a:endParaRPr lang="en-US" altLang="ru-RU" sz="1000" dirty="0"/>
          </a:p>
          <a:p>
            <a:pPr>
              <a:lnSpc>
                <a:spcPct val="80000"/>
              </a:lnSpc>
              <a:defRPr/>
            </a:pPr>
            <a:r>
              <a:rPr lang="ru-RU" sz="2400" dirty="0" err="1"/>
              <a:t>Тарих</a:t>
            </a:r>
            <a:r>
              <a:rPr lang="ru-RU" sz="2400" dirty="0"/>
              <a:t> </a:t>
            </a:r>
            <a:r>
              <a:rPr lang="ru-RU" sz="2400" dirty="0" err="1"/>
              <a:t>ғылымдарының </a:t>
            </a:r>
            <a:r>
              <a:rPr lang="ru-RU" sz="2400" dirty="0"/>
              <a:t>кандидаты</a:t>
            </a:r>
          </a:p>
          <a:p>
            <a:pPr>
              <a:lnSpc>
                <a:spcPct val="80000"/>
              </a:lnSpc>
              <a:defRPr/>
            </a:pPr>
            <a:r>
              <a:rPr lang="kk-KZ" sz="2400" dirty="0"/>
              <a:t> қауымдастырылған профессор, </a:t>
            </a:r>
          </a:p>
          <a:p>
            <a:pPr>
              <a:lnSpc>
                <a:spcPct val="80000"/>
              </a:lnSpc>
              <a:defRPr/>
            </a:pPr>
            <a:r>
              <a:rPr lang="kk-KZ" sz="2400" dirty="0"/>
              <a:t>Аубакирова Жанна Сәкенқызы</a:t>
            </a:r>
            <a:endParaRPr lang="ru-RU" sz="2400" dirty="0"/>
          </a:p>
        </p:txBody>
      </p:sp>
      <p:pic>
        <p:nvPicPr>
          <p:cNvPr id="3076" name="Picture 4" descr="post-33183-1252239334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205038"/>
            <a:ext cx="309562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68700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003300"/>
          </a:xfrm>
        </p:spPr>
        <p:txBody>
          <a:bodyPr/>
          <a:lstStyle/>
          <a:p>
            <a:pPr eaLnBrk="1" hangingPunct="1"/>
            <a:r>
              <a:rPr lang="ru-RU" altLang="ru-RU" b="1"/>
              <a:t>Дәріс жоспары:</a:t>
            </a:r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2636838"/>
            <a:ext cx="7239000" cy="324008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defRPr/>
            </a:pPr>
            <a:r>
              <a:rPr lang="kk-KZ" sz="2800" u="sng" dirty="0"/>
              <a:t>1.Әлеуметтануға кіріспе. </a:t>
            </a:r>
            <a:r>
              <a:rPr lang="kk-KZ" sz="2800" dirty="0"/>
              <a:t>Индивид және қоғам, әлеумет. </a:t>
            </a:r>
          </a:p>
          <a:p>
            <a:pPr marL="514350" indent="-514350">
              <a:defRPr/>
            </a:pPr>
            <a:endParaRPr lang="ru-RU" sz="2800" dirty="0"/>
          </a:p>
          <a:p>
            <a:pPr>
              <a:defRPr/>
            </a:pPr>
            <a:r>
              <a:rPr lang="kk-KZ" sz="2800" dirty="0"/>
              <a:t>2. Әлеуметтанудың </a:t>
            </a:r>
            <a:r>
              <a:rPr lang="kk-KZ" sz="2800" u="sng" dirty="0"/>
              <a:t>зерттеу құбылыстары мен атқаратын қызметі</a:t>
            </a:r>
            <a:r>
              <a:rPr lang="kk-KZ" sz="2800" dirty="0"/>
              <a:t>.</a:t>
            </a:r>
          </a:p>
          <a:p>
            <a:pPr>
              <a:defRPr/>
            </a:pPr>
            <a:endParaRPr lang="ru-RU" sz="2800" dirty="0"/>
          </a:p>
          <a:p>
            <a:pPr>
              <a:defRPr/>
            </a:pPr>
            <a:r>
              <a:rPr lang="kk-KZ" sz="2800" dirty="0"/>
              <a:t>3. </a:t>
            </a:r>
            <a:r>
              <a:rPr lang="kk-KZ" sz="2800" u="sng" dirty="0"/>
              <a:t>Әлеуметтік орта </a:t>
            </a:r>
            <a:r>
              <a:rPr lang="kk-KZ" sz="2800" dirty="0"/>
              <a:t>мен әлеуметтік мінез-құлық, қарым-қатынастар. </a:t>
            </a:r>
            <a:endParaRPr lang="ru-RU" sz="2800" dirty="0"/>
          </a:p>
          <a:p>
            <a:pPr>
              <a:defRPr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59143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1" grpId="0"/>
      <p:bldP spid="309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kk-KZ" sz="3200" dirty="0"/>
              <a:t>ӘДЕБИЕТТЕР ТІЗІМІ</a:t>
            </a:r>
            <a:br>
              <a:rPr lang="kk-KZ" sz="3200" b="1" dirty="0"/>
            </a:br>
            <a:r>
              <a:rPr lang="ru-RU" sz="2800" b="1" u="sng" dirty="0">
                <a:solidFill>
                  <a:schemeClr val="tx1"/>
                </a:solidFill>
                <a:ea typeface="+mn-ea"/>
                <a:cs typeface="+mn-cs"/>
              </a:rPr>
              <a:t>«</a:t>
            </a:r>
            <a:r>
              <a:rPr lang="ru-RU" sz="2800" b="1" u="sng" dirty="0" err="1">
                <a:solidFill>
                  <a:schemeClr val="tx1"/>
                </a:solidFill>
                <a:ea typeface="+mn-ea"/>
                <a:cs typeface="+mn-cs"/>
              </a:rPr>
              <a:t>Жа</a:t>
            </a:r>
            <a:r>
              <a:rPr lang="kk-KZ" sz="2800" b="1" u="sng" dirty="0">
                <a:solidFill>
                  <a:schemeClr val="tx1"/>
                </a:solidFill>
                <a:ea typeface="+mn-ea"/>
                <a:cs typeface="+mn-cs"/>
              </a:rPr>
              <a:t>ңа гуманитарлық білім. Қазақ тіліндегі 100 жаңа оқулық</a:t>
            </a:r>
            <a:r>
              <a:rPr lang="ru-RU" sz="2800" b="1" u="sng" dirty="0">
                <a:solidFill>
                  <a:schemeClr val="tx1"/>
                </a:solidFill>
                <a:ea typeface="+mn-ea"/>
                <a:cs typeface="+mn-cs"/>
              </a:rPr>
              <a:t>»</a:t>
            </a:r>
            <a:endParaRPr lang="ru-RU" sz="2800" dirty="0"/>
          </a:p>
        </p:txBody>
      </p:sp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kk-KZ" sz="2400" dirty="0"/>
              <a:t>Джордж Ритцер, Джеффри Степницки «</a:t>
            </a:r>
            <a:r>
              <a:rPr lang="kk-KZ" sz="2400" b="1" dirty="0"/>
              <a:t>Әлеуметтану теориясы</a:t>
            </a:r>
            <a:r>
              <a:rPr lang="kk-KZ" sz="2400" dirty="0"/>
              <a:t>» (Sociological Theory). – Алматы: Ұлттық аударма бюросы, 2018. – 856 б.</a:t>
            </a:r>
          </a:p>
          <a:p>
            <a:pPr>
              <a:defRPr/>
            </a:pPr>
            <a:endParaRPr lang="ru-RU" sz="2400" dirty="0"/>
          </a:p>
          <a:p>
            <a:pPr>
              <a:defRPr/>
            </a:pPr>
            <a:r>
              <a:rPr lang="kk-KZ" sz="2400" dirty="0"/>
              <a:t>Дэвид Бринкерхоф, Роуз Уейтс, Сюзан Ортега «</a:t>
            </a:r>
            <a:r>
              <a:rPr lang="kk-KZ" sz="2400" b="1" dirty="0"/>
              <a:t>Әлеуметтану негіздері</a:t>
            </a:r>
            <a:r>
              <a:rPr lang="kk-KZ" sz="2400" dirty="0"/>
              <a:t>» (Essentials of Sociology). – Алматы: Ұлттық аударма бюросы, 2018. – 464 б.</a:t>
            </a:r>
          </a:p>
          <a:p>
            <a:pPr>
              <a:defRPr/>
            </a:pPr>
            <a:r>
              <a:rPr lang="en-US" sz="4800" b="1" u="sng" dirty="0" err="1">
                <a:solidFill>
                  <a:srgbClr val="002060"/>
                </a:solidFill>
              </a:rPr>
              <a:t>openu</a:t>
            </a:r>
            <a:r>
              <a:rPr lang="en-US" sz="4800" b="1" u="sng" dirty="0">
                <a:solidFill>
                  <a:srgbClr val="002060"/>
                </a:solidFill>
              </a:rPr>
              <a:t>/.</a:t>
            </a:r>
            <a:r>
              <a:rPr lang="en-US" sz="4800" b="1" u="sng" dirty="0" err="1">
                <a:solidFill>
                  <a:srgbClr val="002060"/>
                </a:solidFill>
              </a:rPr>
              <a:t>kz</a:t>
            </a:r>
            <a:r>
              <a:rPr lang="en-US" sz="4800" b="1" u="sng" dirty="0">
                <a:solidFill>
                  <a:srgbClr val="002060"/>
                </a:solidFill>
              </a:rPr>
              <a:t> </a:t>
            </a:r>
            <a:endParaRPr lang="ru-RU" sz="4800" b="1" u="sng" dirty="0">
              <a:solidFill>
                <a:srgbClr val="002060"/>
              </a:solidFill>
            </a:endParaRPr>
          </a:p>
          <a:p>
            <a:pPr>
              <a:defRPr/>
            </a:pPr>
            <a:endParaRPr lang="ru-RU" sz="2400" dirty="0"/>
          </a:p>
          <a:p>
            <a:pPr marL="552450" indent="-552450" eaLnBrk="1" hangingPunct="1">
              <a:lnSpc>
                <a:spcPct val="90000"/>
              </a:lnSpc>
              <a:defRPr/>
            </a:pPr>
            <a:endParaRPr lang="en-US" sz="2100" dirty="0"/>
          </a:p>
          <a:p>
            <a:pPr marL="552450" indent="-552450" eaLnBrk="1" hangingPunct="1">
              <a:lnSpc>
                <a:spcPct val="90000"/>
              </a:lnSpc>
              <a:defRPr/>
            </a:pP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20601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6147" name="Picture 2" descr="C:\Users\User\Desktop\Лекции 2018\IMG_44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4660" y="208493"/>
            <a:ext cx="4359597" cy="5812795"/>
          </a:xfrm>
          <a:noFill/>
        </p:spPr>
      </p:pic>
      <p:pic>
        <p:nvPicPr>
          <p:cNvPr id="4" name="Picture 2" descr="C:\Users\User\Desktop\Лекции 2018\IMG_44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689" y="356543"/>
            <a:ext cx="3804280" cy="5376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1258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dirty="0"/>
          </a:p>
        </p:txBody>
      </p:sp>
      <p:pic>
        <p:nvPicPr>
          <p:cNvPr id="9219" name="Picture 2" descr="C:\Users\User\Desktop\Лекции 2018\IMG_44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7" y="404665"/>
            <a:ext cx="3186354" cy="4248472"/>
          </a:xfrm>
          <a:noFill/>
        </p:spPr>
      </p:pic>
      <p:pic>
        <p:nvPicPr>
          <p:cNvPr id="4" name="Picture 5" descr="C:\Users\User\Desktop\Лекции 2018\IMG_44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760" y="2785029"/>
            <a:ext cx="3140975" cy="4187966"/>
          </a:xfrm>
          <a:prstGeom prst="rect">
            <a:avLst/>
          </a:prstGeom>
          <a:noFill/>
        </p:spPr>
      </p:pic>
      <p:pic>
        <p:nvPicPr>
          <p:cNvPr id="5" name="Picture 2" descr="C:\Users\User\Desktop\Лекции 2018\IMG_44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32748" y="129184"/>
            <a:ext cx="3231212" cy="4307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6447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1" name="Picture 2" descr="C:\Users\User\Desktop\ЛЕКЦИИ - NEW 2019\IMG_78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332656"/>
            <a:ext cx="3032452" cy="4157588"/>
          </a:xfrm>
          <a:noFill/>
        </p:spPr>
      </p:pic>
      <p:pic>
        <p:nvPicPr>
          <p:cNvPr id="4" name="Picture 2" descr="C:\Users\User\Desktop\ЛЕКЦИИ - NEW 2019\IMG_78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0192" y="271220"/>
            <a:ext cx="2795241" cy="3726681"/>
          </a:xfrm>
          <a:prstGeom prst="rect">
            <a:avLst/>
          </a:prstGeom>
          <a:noFill/>
        </p:spPr>
      </p:pic>
      <p:pic>
        <p:nvPicPr>
          <p:cNvPr id="5" name="Picture 2" descr="C:\Users\User\Desktop\ЛЕКЦИИ - NEW 2019\IMG_78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1840" y="2411450"/>
            <a:ext cx="3253854" cy="4337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8663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i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«Әлеуметтану</a:t>
            </a:r>
            <a:r>
              <a:rPr lang="ru-RU" sz="4000" i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»</a:t>
            </a:r>
            <a:r>
              <a:rPr lang="ru-RU" sz="4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kk-KZ" sz="4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түсінік</a:t>
            </a:r>
            <a:endParaRPr lang="ru-RU" sz="40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1555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1500188"/>
            <a:ext cx="7313612" cy="4441825"/>
          </a:xfrm>
        </p:spPr>
        <p:txBody>
          <a:bodyPr/>
          <a:lstStyle/>
          <a:p>
            <a:pPr eaLnBrk="1" hangingPunct="1"/>
            <a:r>
              <a:rPr lang="ru-RU" altLang="ru-RU" sz="3200" b="1" u="sng" dirty="0" err="1"/>
              <a:t>socius</a:t>
            </a:r>
            <a:r>
              <a:rPr lang="ru-RU" altLang="ru-RU" sz="3200" dirty="0"/>
              <a:t> </a:t>
            </a:r>
            <a:r>
              <a:rPr lang="en-US" altLang="ru-RU" sz="3200" dirty="0"/>
              <a:t>(</a:t>
            </a:r>
            <a:r>
              <a:rPr lang="ru-RU" altLang="ru-RU" sz="3200" dirty="0" err="1"/>
              <a:t>латын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тілінен</a:t>
            </a:r>
            <a:r>
              <a:rPr lang="en-US" altLang="ru-RU" sz="3200" dirty="0"/>
              <a:t>)</a:t>
            </a:r>
            <a:r>
              <a:rPr lang="ru-RU" altLang="ru-RU" sz="3200" dirty="0"/>
              <a:t> – </a:t>
            </a:r>
            <a:r>
              <a:rPr lang="ru-RU" altLang="ru-RU" sz="3200" dirty="0" err="1"/>
              <a:t>қоғам</a:t>
            </a:r>
            <a:r>
              <a:rPr lang="ru-RU" altLang="ru-RU" sz="3200" dirty="0"/>
              <a:t>, </a:t>
            </a:r>
            <a:r>
              <a:rPr lang="ru-RU" altLang="ru-RU" sz="3200" dirty="0" err="1"/>
              <a:t>әлеумет</a:t>
            </a:r>
            <a:r>
              <a:rPr lang="ru-RU" altLang="ru-RU" sz="3200" dirty="0"/>
              <a:t> </a:t>
            </a:r>
          </a:p>
          <a:p>
            <a:pPr eaLnBrk="1" hangingPunct="1"/>
            <a:r>
              <a:rPr lang="ru-RU" altLang="ru-RU" sz="3200" b="1" u="sng" dirty="0" err="1"/>
              <a:t>logos</a:t>
            </a:r>
            <a:r>
              <a:rPr lang="ru-RU" altLang="ru-RU" sz="3200" dirty="0"/>
              <a:t> </a:t>
            </a:r>
            <a:r>
              <a:rPr lang="en-US" altLang="ru-RU" sz="3200" dirty="0"/>
              <a:t>(</a:t>
            </a:r>
            <a:r>
              <a:rPr lang="ru-RU" altLang="ru-RU" sz="3200" dirty="0"/>
              <a:t>грек </a:t>
            </a:r>
            <a:r>
              <a:rPr lang="ru-RU" altLang="ru-RU" sz="3200" dirty="0" err="1"/>
              <a:t>тілінен</a:t>
            </a:r>
            <a:r>
              <a:rPr lang="en-US" altLang="ru-RU" sz="3200" dirty="0"/>
              <a:t>)</a:t>
            </a:r>
            <a:r>
              <a:rPr lang="ru-RU" altLang="ru-RU" sz="3200" dirty="0"/>
              <a:t> – </a:t>
            </a:r>
            <a:r>
              <a:rPr lang="ru-RU" altLang="ru-RU" sz="3200" dirty="0" err="1"/>
              <a:t>ғылым</a:t>
            </a:r>
            <a:r>
              <a:rPr lang="ru-RU" altLang="ru-RU" sz="3200" dirty="0"/>
              <a:t>, </a:t>
            </a:r>
            <a:r>
              <a:rPr lang="ru-RU" altLang="ru-RU" sz="3200" dirty="0" err="1"/>
              <a:t>білім</a:t>
            </a:r>
            <a:r>
              <a:rPr lang="ru-RU" altLang="ru-RU" sz="3200" dirty="0"/>
              <a:t> </a:t>
            </a:r>
          </a:p>
        </p:txBody>
      </p:sp>
      <p:pic>
        <p:nvPicPr>
          <p:cNvPr id="15364" name="Рисунок 1" descr="http://deyctvie.ru/wp-content/uploads/t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3571875"/>
            <a:ext cx="4929188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3873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4" grpId="0"/>
      <p:bldP spid="15155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/>
            <a:r>
              <a:rPr lang="ru-RU" altLang="ru-RU" b="1"/>
              <a:t>ОГЮСТ КОНТ </a:t>
            </a:r>
            <a:br>
              <a:rPr lang="ru-RU" altLang="ru-RU" b="1"/>
            </a:br>
            <a:r>
              <a:rPr lang="ru-RU" altLang="ru-RU"/>
              <a:t> (1798 − 1857)</a:t>
            </a:r>
            <a:endParaRPr lang="ru-RU" altLang="ru-RU" sz="3200" b="1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11561" y="3645024"/>
            <a:ext cx="8064128" cy="2808164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800" dirty="0"/>
              <a:t>француз философы, </a:t>
            </a:r>
            <a:r>
              <a:rPr lang="kk-KZ" altLang="ru-RU" sz="2800" dirty="0"/>
              <a:t>әлеуметтанудың негізін салушы, </a:t>
            </a:r>
            <a:r>
              <a:rPr lang="kk-KZ" altLang="ru-RU" sz="2800" b="1" u="sng" dirty="0"/>
              <a:t>позитивизм</a:t>
            </a:r>
            <a:r>
              <a:rPr lang="kk-KZ" altLang="ru-RU" sz="2800" u="sng" dirty="0"/>
              <a:t> бағыты</a:t>
            </a:r>
            <a:r>
              <a:rPr lang="ru-RU" altLang="ru-RU" sz="2800" dirty="0"/>
              <a:t>. 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dirty="0"/>
          </a:p>
          <a:p>
            <a:pPr eaLnBrk="1" hangingPunct="1">
              <a:lnSpc>
                <a:spcPct val="80000"/>
              </a:lnSpc>
            </a:pPr>
            <a:r>
              <a:rPr lang="ru-RU" altLang="ru-RU" sz="2800" dirty="0" err="1"/>
              <a:t>ол</a:t>
            </a:r>
            <a:r>
              <a:rPr lang="ru-RU" altLang="ru-RU" sz="2800" dirty="0"/>
              <a:t> </a:t>
            </a:r>
            <a:r>
              <a:rPr lang="ru-RU" altLang="ru-RU" sz="2800" dirty="0" err="1"/>
              <a:t>«</a:t>
            </a:r>
            <a:r>
              <a:rPr lang="ru-RU" altLang="ru-RU" sz="2800" b="1" u="sng" dirty="0" err="1"/>
              <a:t>әлеуметтану</a:t>
            </a:r>
            <a:r>
              <a:rPr lang="ru-RU" altLang="ru-RU" sz="2800" u="sng" dirty="0" err="1"/>
              <a:t>» терминің </a:t>
            </a:r>
            <a:r>
              <a:rPr lang="ru-RU" altLang="ru-RU" sz="2800" dirty="0" err="1"/>
              <a:t>ғылыми қолданысқан алғаш рет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енгізген</a:t>
            </a:r>
            <a:r>
              <a:rPr lang="ru-RU" altLang="ru-RU" sz="2800" dirty="0"/>
              <a:t>.  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dirty="0"/>
          </a:p>
          <a:p>
            <a:pPr eaLnBrk="1" hangingPunct="1">
              <a:lnSpc>
                <a:spcPct val="80000"/>
              </a:lnSpc>
            </a:pPr>
            <a:r>
              <a:rPr lang="kk-KZ" altLang="ru-RU" sz="2800" b="1" dirty="0"/>
              <a:t>О.Конт «</a:t>
            </a:r>
            <a:r>
              <a:rPr lang="kk-KZ" altLang="ru-RU" sz="2800" u="sng" dirty="0"/>
              <a:t>Позитивтік философия курсы</a:t>
            </a:r>
            <a:r>
              <a:rPr lang="kk-KZ" altLang="ru-RU" sz="2800" dirty="0"/>
              <a:t>»</a:t>
            </a:r>
            <a:endParaRPr lang="ru-RU" altLang="ru-RU" sz="2800" dirty="0"/>
          </a:p>
        </p:txBody>
      </p:sp>
      <p:pic>
        <p:nvPicPr>
          <p:cNvPr id="16388" name="Picture 6" descr="220px-Auguste_Com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2736800" cy="342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7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 eaLnBrk="1" hangingPunct="1"/>
            <a:r>
              <a:rPr lang="ru-RU" altLang="ru-RU" b="1" dirty="0"/>
              <a:t>SOCIUM </a:t>
            </a:r>
            <a:r>
              <a:rPr lang="ru-RU" altLang="ru-RU" b="1" dirty="0" err="1"/>
              <a:t>деген</a:t>
            </a:r>
            <a:r>
              <a:rPr lang="ru-RU" altLang="ru-RU" b="1" dirty="0"/>
              <a:t> не?</a:t>
            </a:r>
            <a:endParaRPr lang="ru-RU" altLang="ru-RU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229600" cy="208823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800" b="1" u="sng" dirty="0" err="1"/>
              <a:t>Socium</a:t>
            </a:r>
            <a:r>
              <a:rPr lang="ru-RU" altLang="ru-RU" sz="2800" u="sng" dirty="0"/>
              <a:t>, </a:t>
            </a:r>
            <a:r>
              <a:rPr lang="ru-RU" altLang="ru-RU" sz="2800" u="sng" dirty="0" err="1"/>
              <a:t>яғни</a:t>
            </a:r>
            <a:r>
              <a:rPr lang="ru-RU" altLang="ru-RU" sz="2800" u="sng" dirty="0"/>
              <a:t> </a:t>
            </a:r>
            <a:r>
              <a:rPr lang="ru-RU" altLang="ru-RU" sz="2800" u="sng" dirty="0" err="1"/>
              <a:t>әлеумет</a:t>
            </a:r>
            <a:r>
              <a:rPr lang="ru-RU" altLang="ru-RU" sz="2800" u="sng" dirty="0"/>
              <a:t> </a:t>
            </a:r>
            <a:r>
              <a:rPr lang="ru-RU" altLang="ru-RU" sz="2800" dirty="0"/>
              <a:t>– </a:t>
            </a:r>
            <a:r>
              <a:rPr lang="ru-RU" altLang="ru-RU" sz="2800" dirty="0" err="1"/>
              <a:t>қандай</a:t>
            </a:r>
            <a:r>
              <a:rPr lang="ru-RU" altLang="ru-RU" sz="2800" dirty="0"/>
              <a:t> да </a:t>
            </a:r>
            <a:r>
              <a:rPr lang="ru-RU" altLang="ru-RU" sz="2800" dirty="0" err="1"/>
              <a:t>бір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мәнде</a:t>
            </a:r>
            <a:r>
              <a:rPr lang="ru-RU" altLang="ru-RU" sz="2800" dirty="0"/>
              <a:t> </a:t>
            </a:r>
            <a:r>
              <a:rPr lang="ru-RU" altLang="ru-RU" sz="2800" u="sng" dirty="0" err="1"/>
              <a:t>қарым-қатынастағы</a:t>
            </a:r>
            <a:r>
              <a:rPr lang="ru-RU" altLang="ru-RU" sz="2800" u="sng" dirty="0"/>
              <a:t> </a:t>
            </a:r>
            <a:r>
              <a:rPr lang="ru-RU" altLang="ru-RU" sz="2800" u="sng" dirty="0" err="1"/>
              <a:t>адамдардың</a:t>
            </a:r>
            <a:r>
              <a:rPr lang="ru-RU" altLang="ru-RU" sz="2800" u="sng" dirty="0"/>
              <a:t> </a:t>
            </a:r>
            <a:r>
              <a:rPr lang="ru-RU" altLang="ru-RU" sz="2800" u="sng" dirty="0" err="1"/>
              <a:t>өмір</a:t>
            </a:r>
            <a:r>
              <a:rPr lang="ru-RU" altLang="ru-RU" sz="2800" u="sng" dirty="0"/>
              <a:t> </a:t>
            </a:r>
            <a:r>
              <a:rPr lang="ru-RU" altLang="ru-RU" sz="2800" u="sng" dirty="0" err="1"/>
              <a:t>сүру</a:t>
            </a:r>
            <a:r>
              <a:rPr lang="ru-RU" altLang="ru-RU" sz="2800" u="sng" dirty="0"/>
              <a:t> </a:t>
            </a:r>
            <a:r>
              <a:rPr lang="ru-RU" altLang="ru-RU" sz="2800" dirty="0" err="1"/>
              <a:t>жағдайларының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бірлігімен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сипатталатын</a:t>
            </a:r>
            <a:r>
              <a:rPr lang="ru-RU" altLang="ru-RU" sz="2800" dirty="0"/>
              <a:t> </a:t>
            </a:r>
            <a:r>
              <a:rPr lang="ru-RU" altLang="ru-RU" sz="2800" u="sng" dirty="0" err="1"/>
              <a:t>тұрақты</a:t>
            </a:r>
            <a:r>
              <a:rPr lang="ru-RU" altLang="ru-RU" sz="2800" u="sng" dirty="0"/>
              <a:t> да </a:t>
            </a:r>
            <a:r>
              <a:rPr lang="ru-RU" altLang="ru-RU" sz="2800" u="sng" dirty="0" err="1"/>
              <a:t>үлкен</a:t>
            </a:r>
            <a:r>
              <a:rPr lang="ru-RU" altLang="ru-RU" sz="2800" u="sng" dirty="0"/>
              <a:t> </a:t>
            </a:r>
            <a:r>
              <a:rPr lang="ru-RU" altLang="ru-RU" sz="2800" u="sng" dirty="0" err="1"/>
              <a:t>қауым</a:t>
            </a:r>
            <a:r>
              <a:rPr lang="ru-RU" altLang="ru-RU" sz="2800" dirty="0"/>
              <a:t>. </a:t>
            </a:r>
            <a:endParaRPr lang="ru-RU" altLang="ru-RU" sz="3200" dirty="0"/>
          </a:p>
          <a:p>
            <a:pPr eaLnBrk="1" hangingPunct="1">
              <a:lnSpc>
                <a:spcPct val="90000"/>
              </a:lnSpc>
            </a:pPr>
            <a:endParaRPr lang="ru-RU" altLang="ru-RU" sz="3200" dirty="0"/>
          </a:p>
        </p:txBody>
      </p:sp>
      <p:pic>
        <p:nvPicPr>
          <p:cNvPr id="17412" name="Рисунок 1" descr="http://deyctvie.ru/wp-content/uploads/t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21819"/>
            <a:ext cx="5309195" cy="293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22718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683568" y="3857625"/>
            <a:ext cx="8000057" cy="2595712"/>
          </a:xfrm>
        </p:spPr>
        <p:txBody>
          <a:bodyPr/>
          <a:lstStyle/>
          <a:p>
            <a:pPr eaLnBrk="1" hangingPunct="1"/>
            <a:r>
              <a:rPr lang="ru-RU" altLang="ru-RU" sz="2400" dirty="0" err="1"/>
              <a:t>Әлеуметтің ең жоғарғы түрі </a:t>
            </a:r>
            <a:r>
              <a:rPr lang="ru-RU" altLang="ru-RU" sz="2400" dirty="0"/>
              <a:t>– </a:t>
            </a:r>
            <a:r>
              <a:rPr lang="ru-RU" altLang="ru-RU" sz="2400" dirty="0" err="1"/>
              <a:t>тұтас әлеуметтік жүйе ретіндегі</a:t>
            </a:r>
            <a:r>
              <a:rPr lang="ru-RU" altLang="ru-RU" sz="2400" dirty="0"/>
              <a:t> </a:t>
            </a:r>
            <a:r>
              <a:rPr lang="kk-KZ" altLang="ru-RU" sz="2400" dirty="0"/>
              <a:t>қ</a:t>
            </a:r>
            <a:r>
              <a:rPr lang="ru-RU" altLang="ru-RU" sz="2400" dirty="0" err="1"/>
              <a:t>оғам</a:t>
            </a:r>
            <a:r>
              <a:rPr lang="ru-RU" altLang="ru-RU" sz="2400" dirty="0"/>
              <a:t>. </a:t>
            </a:r>
          </a:p>
          <a:p>
            <a:pPr eaLnBrk="1" hangingPunct="1"/>
            <a:r>
              <a:rPr lang="ru-RU" altLang="ru-RU" sz="2400" dirty="0" err="1"/>
              <a:t>Қазақ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халқының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дәстүрлі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түсінігінде</a:t>
            </a:r>
            <a:r>
              <a:rPr lang="ru-RU" altLang="ru-RU" sz="2400" dirty="0"/>
              <a:t> </a:t>
            </a:r>
            <a:r>
              <a:rPr lang="ru-RU" altLang="ru-RU" sz="2400" dirty="0" err="1"/>
              <a:t>әлеумет</a:t>
            </a:r>
            <a:r>
              <a:rPr lang="ru-RU" altLang="ru-RU" sz="2400" dirty="0"/>
              <a:t> </a:t>
            </a:r>
            <a:r>
              <a:rPr lang="ru-RU" altLang="ru-RU" sz="2400" u="sng" dirty="0"/>
              <a:t>«</a:t>
            </a:r>
            <a:r>
              <a:rPr lang="ru-RU" altLang="ru-RU" sz="2400" b="1" u="sng" dirty="0" err="1"/>
              <a:t>жамағат</a:t>
            </a:r>
            <a:r>
              <a:rPr lang="ru-RU" altLang="ru-RU" sz="2400" b="1" u="sng" dirty="0"/>
              <a:t>», «</a:t>
            </a:r>
            <a:r>
              <a:rPr lang="ru-RU" altLang="ru-RU" sz="2400" b="1" u="sng" dirty="0" err="1"/>
              <a:t>қауым</a:t>
            </a:r>
            <a:r>
              <a:rPr lang="ru-RU" altLang="ru-RU" sz="2400" b="1" u="sng" dirty="0"/>
              <a:t>», «</a:t>
            </a:r>
            <a:r>
              <a:rPr lang="ru-RU" altLang="ru-RU" sz="2400" b="1" u="sng" dirty="0" err="1"/>
              <a:t>жұртшылық</a:t>
            </a:r>
            <a:r>
              <a:rPr lang="ru-RU" altLang="ru-RU" sz="2400" dirty="0"/>
              <a:t>» </a:t>
            </a:r>
            <a:r>
              <a:rPr lang="ru-RU" altLang="ru-RU" sz="2400" dirty="0" err="1"/>
              <a:t>мағынасында</a:t>
            </a:r>
            <a:r>
              <a:rPr lang="ru-RU" altLang="ru-RU" sz="2400" dirty="0"/>
              <a:t> </a:t>
            </a:r>
            <a:r>
              <a:rPr lang="ru-RU" altLang="ru-RU" sz="2400" dirty="0" err="1"/>
              <a:t>қолданылған</a:t>
            </a:r>
            <a:r>
              <a:rPr lang="ru-RU" altLang="ru-RU" sz="2400" dirty="0"/>
              <a:t>. </a:t>
            </a:r>
          </a:p>
        </p:txBody>
      </p:sp>
      <p:pic>
        <p:nvPicPr>
          <p:cNvPr id="18436" name="Рисунок 1" descr="28052011115918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4313"/>
            <a:ext cx="5429250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928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8680"/>
            <a:ext cx="8229600" cy="7920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4000" b="1" dirty="0" err="1"/>
              <a:t>Қоғам</a:t>
            </a:r>
            <a:r>
              <a:rPr lang="ru-RU" altLang="ru-RU" sz="4000" dirty="0"/>
              <a:t> 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412776"/>
            <a:ext cx="7928049" cy="4529237"/>
          </a:xfrm>
        </p:spPr>
        <p:txBody>
          <a:bodyPr/>
          <a:lstStyle/>
          <a:p>
            <a:pPr eaLnBrk="1" hangingPunct="1"/>
            <a:r>
              <a:rPr lang="ru-RU" altLang="ru-RU" sz="2800" b="1" u="sng" dirty="0" err="1"/>
              <a:t>Қоғам</a:t>
            </a:r>
            <a:r>
              <a:rPr lang="ru-RU" altLang="ru-RU" sz="2800" u="sng" dirty="0" err="1"/>
              <a:t> </a:t>
            </a:r>
            <a:r>
              <a:rPr lang="ru-RU" altLang="ru-RU" sz="2800" u="sng" dirty="0"/>
              <a:t>- </a:t>
            </a:r>
            <a:r>
              <a:rPr lang="ru-RU" altLang="ru-RU" sz="2800" u="sng" dirty="0" err="1"/>
              <a:t>әлеуметтік жүйе</a:t>
            </a:r>
            <a:r>
              <a:rPr lang="ru-RU" altLang="ru-RU" sz="2800" dirty="0" err="1"/>
              <a:t>.</a:t>
            </a:r>
            <a:endParaRPr lang="ru-RU" altLang="ru-RU" sz="2800" dirty="0"/>
          </a:p>
          <a:p>
            <a:pPr eaLnBrk="1" hangingPunct="1"/>
            <a:r>
              <a:rPr lang="ru-RU" altLang="ru-RU" sz="2800" b="1" u="sng" dirty="0" err="1"/>
              <a:t>Қоғам</a:t>
            </a:r>
            <a:r>
              <a:rPr lang="ru-RU" altLang="ru-RU" sz="2800" u="sng" dirty="0" err="1"/>
              <a:t> </a:t>
            </a:r>
            <a:r>
              <a:rPr lang="ru-RU" altLang="ru-RU" sz="2800" u="sng" dirty="0"/>
              <a:t>– </a:t>
            </a:r>
            <a:r>
              <a:rPr lang="ru-RU" altLang="ru-RU" sz="2800" u="sng" dirty="0" err="1"/>
              <a:t>мемлекет</a:t>
            </a:r>
            <a:r>
              <a:rPr lang="ru-RU" altLang="ru-RU" sz="2800" u="sng" dirty="0"/>
              <a:t> пен </a:t>
            </a:r>
            <a:r>
              <a:rPr lang="ru-RU" altLang="ru-RU" sz="2800" u="sng" dirty="0" err="1"/>
              <a:t>халықтың бірлігі</a:t>
            </a:r>
            <a:r>
              <a:rPr lang="ru-RU" altLang="ru-RU" sz="2800" dirty="0"/>
              <a:t>.</a:t>
            </a:r>
          </a:p>
          <a:p>
            <a:pPr eaLnBrk="1" hangingPunct="1"/>
            <a:r>
              <a:rPr lang="ru-RU" altLang="ru-RU" sz="2800" b="1" dirty="0" err="1"/>
              <a:t>Қоғам</a:t>
            </a:r>
            <a:r>
              <a:rPr lang="ru-RU" altLang="ru-RU" sz="2800" dirty="0" err="1"/>
              <a:t> дегеніміз</a:t>
            </a:r>
            <a:r>
              <a:rPr lang="ru-RU" altLang="ru-RU" sz="2800" dirty="0"/>
              <a:t> – </a:t>
            </a:r>
            <a:r>
              <a:rPr lang="ru-RU" altLang="ru-RU" sz="2800" dirty="0" err="1"/>
              <a:t>бұл </a:t>
            </a:r>
            <a:r>
              <a:rPr lang="ru-RU" altLang="ru-RU" sz="2800" u="sng" dirty="0" err="1"/>
              <a:t>күрделі, көлемді, көпдеңгейлі, ашық</a:t>
            </a:r>
            <a:r>
              <a:rPr lang="ru-RU" altLang="ru-RU" sz="2800" dirty="0" err="1"/>
              <a:t>, адамдардың ұжымдық  қызметіне негізделген</a:t>
            </a:r>
            <a:r>
              <a:rPr lang="ru-RU" altLang="ru-RU" sz="2800" dirty="0"/>
              <a:t> </a:t>
            </a:r>
            <a:r>
              <a:rPr lang="ru-RU" altLang="ru-RU" sz="2800" u="sng" dirty="0" err="1"/>
              <a:t>жүйесі</a:t>
            </a:r>
            <a:r>
              <a:rPr lang="ru-RU" altLang="ru-RU" sz="2800" dirty="0" err="1"/>
              <a:t>.</a:t>
            </a:r>
            <a:endParaRPr lang="ru-RU" altLang="ru-RU" sz="2800" dirty="0"/>
          </a:p>
          <a:p>
            <a:pPr eaLnBrk="1" hangingPunct="1"/>
            <a:endParaRPr lang="ru-RU" altLang="ru-RU" dirty="0"/>
          </a:p>
        </p:txBody>
      </p:sp>
      <p:pic>
        <p:nvPicPr>
          <p:cNvPr id="19460" name="Рисунок 3" descr="ZOzz53376V39mq59CLim0N3422kCWB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3717032"/>
            <a:ext cx="4877147" cy="31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015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400" b="1" u="sng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Қоғам</a:t>
            </a:r>
            <a:r>
              <a:rPr lang="ru-RU" sz="4400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4400" u="sng" dirty="0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err="1"/>
              <a:t>географиялық</a:t>
            </a:r>
            <a:r>
              <a:rPr lang="ru-RU" sz="2800" dirty="0"/>
              <a:t> </a:t>
            </a:r>
            <a:r>
              <a:rPr lang="ru-RU" sz="2800" dirty="0" err="1"/>
              <a:t>аумағымен</a:t>
            </a:r>
            <a:r>
              <a:rPr lang="ru-RU" sz="2800" dirty="0"/>
              <a:t> </a:t>
            </a:r>
            <a:r>
              <a:rPr lang="ru-RU" sz="2800" dirty="0" err="1"/>
              <a:t>бөлектенетін</a:t>
            </a:r>
            <a:r>
              <a:rPr lang="ru-RU" sz="2800" dirty="0"/>
              <a:t> </a:t>
            </a:r>
            <a:r>
              <a:rPr lang="ru-RU" sz="2800" u="sng" dirty="0" err="1"/>
              <a:t>тұрақты</a:t>
            </a:r>
            <a:r>
              <a:rPr lang="ru-RU" sz="2800" u="sng" dirty="0"/>
              <a:t> </a:t>
            </a:r>
            <a:r>
              <a:rPr lang="ru-RU" sz="2800" u="sng" dirty="0" err="1"/>
              <a:t>қоғамдастықтағы</a:t>
            </a:r>
            <a:r>
              <a:rPr lang="ru-RU" sz="2800" u="sng" dirty="0"/>
              <a:t> </a:t>
            </a:r>
            <a:r>
              <a:rPr lang="ru-RU" sz="2800" u="sng" dirty="0" err="1"/>
              <a:t>ұлт</a:t>
            </a:r>
            <a:r>
              <a:rPr lang="ru-RU" sz="2800" u="sng" dirty="0"/>
              <a:t> </a:t>
            </a:r>
            <a:r>
              <a:rPr lang="ru-RU" sz="2800" u="sng" dirty="0" err="1"/>
              <a:t>немесе</a:t>
            </a:r>
            <a:r>
              <a:rPr lang="ru-RU" sz="2800" u="sng" dirty="0"/>
              <a:t> </a:t>
            </a:r>
            <a:r>
              <a:rPr lang="ru-RU" sz="2800" u="sng" dirty="0" err="1"/>
              <a:t>үлкен</a:t>
            </a:r>
            <a:r>
              <a:rPr lang="ru-RU" sz="2800" u="sng" dirty="0"/>
              <a:t> топ.</a:t>
            </a:r>
          </a:p>
          <a:p>
            <a:pPr>
              <a:buNone/>
            </a:pPr>
            <a:r>
              <a:rPr lang="ru-RU" sz="2800" u="sng" dirty="0"/>
              <a:t> </a:t>
            </a:r>
          </a:p>
          <a:p>
            <a:r>
              <a:rPr lang="ru-RU" sz="2800" u="sng" dirty="0" err="1"/>
              <a:t>Экономикалық, мәдени және саяси</a:t>
            </a:r>
            <a:r>
              <a:rPr lang="ru-RU" sz="2800" u="sng" dirty="0"/>
              <a:t> </a:t>
            </a:r>
            <a:r>
              <a:rPr lang="ru-RU" sz="2800" u="sng" dirty="0" err="1"/>
              <a:t>байланыстар</a:t>
            </a:r>
            <a:r>
              <a:rPr lang="ru-RU" sz="2800" u="sng" dirty="0"/>
              <a:t> </a:t>
            </a:r>
            <a:r>
              <a:rPr lang="ru-RU" sz="2800" u="sng" dirty="0" err="1"/>
              <a:t>жеке</a:t>
            </a:r>
            <a:r>
              <a:rPr lang="ru-RU" sz="2800" u="sng" dirty="0"/>
              <a:t> </a:t>
            </a:r>
            <a:r>
              <a:rPr lang="ru-RU" sz="2800" u="sng" dirty="0" err="1"/>
              <a:t>тұлғалардың бір-бірімен</a:t>
            </a:r>
            <a:r>
              <a:rPr lang="ru-RU" sz="2800" u="sng" dirty="0"/>
              <a:t> </a:t>
            </a:r>
            <a:r>
              <a:rPr lang="ru-RU" sz="2800" u="sng" dirty="0" err="1"/>
              <a:t>өзара әрекеттесуі </a:t>
            </a:r>
            <a:r>
              <a:rPr lang="ru-RU" sz="2800" dirty="0" err="1"/>
              <a:t>арқылы атқарылады.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518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10081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kk-KZ" altLang="ru-RU" dirty="0"/>
              <a:t>«</a:t>
            </a:r>
            <a:r>
              <a:rPr lang="kk-KZ" altLang="ru-RU" b="1" dirty="0"/>
              <a:t>Әлеумет</a:t>
            </a:r>
            <a:r>
              <a:rPr lang="kk-KZ" altLang="ru-RU" dirty="0"/>
              <a:t>»</a:t>
            </a:r>
            <a:endParaRPr lang="ru-RU" altLang="ru-RU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571625"/>
            <a:ext cx="8360097" cy="4370388"/>
          </a:xfrm>
        </p:spPr>
        <p:txBody>
          <a:bodyPr>
            <a:normAutofit/>
          </a:bodyPr>
          <a:lstStyle/>
          <a:p>
            <a:pPr eaLnBrk="1" hangingPunct="1"/>
            <a:r>
              <a:rPr lang="kk-KZ" altLang="ru-RU" sz="2800" dirty="0"/>
              <a:t>Әлеуметтану ғылымы – адамдық қоғамды зерттейді, қоғамды әлеуметтік тұрғыдан қарастырады.</a:t>
            </a:r>
          </a:p>
          <a:p>
            <a:pPr eaLnBrk="1" hangingPunct="1"/>
            <a:r>
              <a:rPr lang="kk-KZ" altLang="ru-RU" sz="2800" dirty="0"/>
              <a:t> «</a:t>
            </a:r>
            <a:r>
              <a:rPr lang="kk-KZ" altLang="ru-RU" sz="2800" b="1" u="sng" dirty="0"/>
              <a:t>Әлеумет</a:t>
            </a:r>
            <a:r>
              <a:rPr lang="kk-KZ" altLang="ru-RU" sz="2800" dirty="0"/>
              <a:t>» </a:t>
            </a:r>
            <a:r>
              <a:rPr lang="en-US" altLang="ru-RU" sz="2800" dirty="0"/>
              <a:t>- </a:t>
            </a:r>
            <a:r>
              <a:rPr lang="kk-KZ" altLang="ru-RU" sz="2800" dirty="0"/>
              <a:t>адамдардың, халықтың әлеуметтік арабайланыстағы </a:t>
            </a:r>
            <a:r>
              <a:rPr lang="kk-KZ" altLang="ru-RU" sz="2800" u="sng" dirty="0"/>
              <a:t>біртұтастығы</a:t>
            </a:r>
            <a:r>
              <a:rPr lang="kk-KZ" altLang="ru-RU" sz="2800" dirty="0"/>
              <a:t>.</a:t>
            </a:r>
            <a:r>
              <a:rPr lang="ru-RU" altLang="ru-RU" sz="2800" dirty="0"/>
              <a:t> </a:t>
            </a:r>
          </a:p>
        </p:txBody>
      </p:sp>
      <p:pic>
        <p:nvPicPr>
          <p:cNvPr id="21508" name="Рисунок 2" descr="54697682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89040"/>
            <a:ext cx="4211960" cy="306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098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/>
          <a:lstStyle/>
          <a:p>
            <a:pPr algn="ctr" eaLnBrk="1" hangingPunct="1"/>
            <a:r>
              <a:rPr lang="kk-KZ" altLang="ru-RU" sz="4000" b="1" dirty="0"/>
              <a:t>ӘЛЕУМЕТТАНУ</a:t>
            </a:r>
            <a:endParaRPr lang="ru-RU" altLang="ru-RU" sz="4000" b="1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556792"/>
            <a:ext cx="8291264" cy="476780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800" u="sng" dirty="0" err="1"/>
              <a:t>Энтони</a:t>
            </a:r>
            <a:r>
              <a:rPr lang="ru-RU" altLang="ru-RU" sz="2800" u="sng" dirty="0"/>
              <a:t> </a:t>
            </a:r>
            <a:r>
              <a:rPr lang="ru-RU" altLang="ru-RU" sz="2800" u="sng" dirty="0" err="1"/>
              <a:t>Гидденс</a:t>
            </a:r>
            <a:r>
              <a:rPr lang="ru-RU" altLang="ru-RU" sz="2800" u="sng" dirty="0"/>
              <a:t> </a:t>
            </a:r>
            <a:r>
              <a:rPr lang="ru-RU" altLang="ru-RU" sz="2800" dirty="0" err="1"/>
              <a:t>анықтамасы бойынша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«</a:t>
            </a:r>
            <a:r>
              <a:rPr lang="ru-RU" altLang="ru-RU" sz="2800" b="1" dirty="0" err="1"/>
              <a:t>әлеуметтану </a:t>
            </a:r>
            <a:r>
              <a:rPr lang="ru-RU" altLang="ru-RU" sz="2800" dirty="0"/>
              <a:t>– </a:t>
            </a:r>
            <a:r>
              <a:rPr lang="ru-RU" altLang="ru-RU" sz="2800" dirty="0" err="1"/>
              <a:t>адамның қоғамдық өмірі </a:t>
            </a:r>
            <a:r>
              <a:rPr lang="ru-RU" altLang="ru-RU" sz="2800" dirty="0"/>
              <a:t>мен </a:t>
            </a:r>
            <a:r>
              <a:rPr lang="ru-RU" altLang="ru-RU" sz="2800" dirty="0" err="1"/>
              <a:t>топтар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қоғамды зерттейтін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ғылым</a:t>
            </a:r>
            <a:r>
              <a:rPr lang="ru-RU" altLang="ru-RU" sz="2800" dirty="0"/>
              <a:t>»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800" u="sng" dirty="0"/>
              <a:t>Ядов А.А</a:t>
            </a:r>
            <a:r>
              <a:rPr lang="ru-RU" altLang="ru-RU" sz="2800" dirty="0"/>
              <a:t>. </a:t>
            </a:r>
            <a:r>
              <a:rPr lang="ru-RU" altLang="ru-RU" sz="2800" dirty="0" err="1"/>
              <a:t>бойынша</a:t>
            </a:r>
            <a:r>
              <a:rPr lang="ru-RU" altLang="ru-RU" sz="2800" dirty="0"/>
              <a:t> </a:t>
            </a:r>
            <a:r>
              <a:rPr lang="ru-RU" altLang="ru-RU" sz="2800" dirty="0" err="1"/>
              <a:t>«</a:t>
            </a:r>
            <a:r>
              <a:rPr lang="ru-RU" altLang="ru-RU" sz="2800" b="1" dirty="0" err="1"/>
              <a:t>әлеуметтану</a:t>
            </a:r>
            <a:r>
              <a:rPr lang="ru-RU" altLang="ru-RU" sz="2800" dirty="0" err="1"/>
              <a:t> </a:t>
            </a:r>
            <a:r>
              <a:rPr lang="ru-RU" altLang="ru-RU" sz="2800" dirty="0"/>
              <a:t>– </a:t>
            </a:r>
            <a:r>
              <a:rPr lang="ru-RU" altLang="ru-RU" sz="2800" dirty="0" err="1"/>
              <a:t>қоғамды жүйелеу, адамдардың қарым-қатынасы туралы</a:t>
            </a:r>
            <a:r>
              <a:rPr lang="ru-RU" altLang="ru-RU" sz="2800" dirty="0"/>
              <a:t> </a:t>
            </a:r>
            <a:r>
              <a:rPr lang="ru-RU" altLang="ru-RU" sz="2800" dirty="0" err="1"/>
              <a:t>ғылым»</a:t>
            </a:r>
            <a:endParaRPr lang="ru-RU" altLang="ru-RU" sz="2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800" u="sng" dirty="0" err="1"/>
              <a:t>Н.Смелзер</a:t>
            </a:r>
            <a:r>
              <a:rPr lang="ru-RU" altLang="ru-RU" sz="2800" dirty="0"/>
              <a:t>: </a:t>
            </a:r>
            <a:r>
              <a:rPr lang="ru-RU" altLang="ru-RU" sz="2800" dirty="0" err="1"/>
              <a:t>«</a:t>
            </a:r>
            <a:r>
              <a:rPr lang="ru-RU" altLang="ru-RU" sz="2800" b="1" dirty="0" err="1"/>
              <a:t>Әлеуметтану</a:t>
            </a:r>
            <a:r>
              <a:rPr lang="ru-RU" altLang="ru-RU" sz="2800" dirty="0" err="1"/>
              <a:t> бұл қоғам </a:t>
            </a:r>
            <a:r>
              <a:rPr lang="ru-RU" altLang="ru-RU" sz="2800" dirty="0"/>
              <a:t>мен </a:t>
            </a:r>
            <a:r>
              <a:rPr lang="ru-RU" altLang="ru-RU" sz="2800" dirty="0" err="1"/>
              <a:t>әлеуметтік қатынастың ғылыми зерттеуі</a:t>
            </a:r>
            <a:r>
              <a:rPr lang="ru-RU" altLang="ru-RU" sz="2800" dirty="0"/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3096778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20688"/>
            <a:ext cx="8229600" cy="852704"/>
          </a:xfrm>
        </p:spPr>
        <p:txBody>
          <a:bodyPr/>
          <a:lstStyle/>
          <a:p>
            <a:pPr eaLnBrk="1" hangingPunct="1"/>
            <a:r>
              <a:rPr lang="kk-KZ" altLang="ru-RU" sz="3200" dirty="0"/>
              <a:t>Социология  ғылымының </a:t>
            </a:r>
            <a:r>
              <a:rPr lang="kk-KZ" altLang="ru-RU" sz="3200" b="1" u="sng" dirty="0"/>
              <a:t>объектісі</a:t>
            </a:r>
            <a:endParaRPr lang="ru-RU" altLang="ru-RU" sz="3200" b="1" u="sng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kk-KZ" altLang="ru-RU" sz="2800" dirty="0"/>
              <a:t>әлеуметтік тұрғыдан қаралатын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2800" i="1" dirty="0"/>
              <a:t>	</a:t>
            </a:r>
            <a:r>
              <a:rPr lang="kk-KZ" altLang="ru-RU" sz="2800" b="1" i="1" u="sng" dirty="0"/>
              <a:t>казіргі қоғам, әлеуметтік шындық</a:t>
            </a:r>
            <a:r>
              <a:rPr lang="kk-KZ" altLang="ru-RU" sz="2800" i="1" u="sng" dirty="0"/>
              <a:t>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ru-RU" sz="2800" i="1" u="sng" dirty="0"/>
          </a:p>
          <a:p>
            <a:pPr eaLnBrk="1" hangingPunct="1"/>
            <a:r>
              <a:rPr lang="ru-RU" altLang="ru-RU" sz="2800" b="1" dirty="0"/>
              <a:t>Объект </a:t>
            </a:r>
            <a:r>
              <a:rPr lang="ru-RU" altLang="ru-RU" sz="2800" b="1" dirty="0" err="1"/>
              <a:t>дегеніміз</a:t>
            </a:r>
            <a:r>
              <a:rPr lang="ru-RU" altLang="ru-RU" sz="2800" b="1" dirty="0"/>
              <a:t> – </a:t>
            </a:r>
            <a:r>
              <a:rPr lang="ru-RU" altLang="ru-RU" sz="2800" dirty="0" err="1"/>
              <a:t>бізді</a:t>
            </a:r>
            <a:r>
              <a:rPr lang="ru-RU" altLang="ru-RU" sz="2800" dirty="0"/>
              <a:t> </a:t>
            </a:r>
            <a:r>
              <a:rPr lang="ru-RU" altLang="ru-RU" sz="2800" dirty="0" err="1"/>
              <a:t>қоршап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тұрған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объективтік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нақтылы</a:t>
            </a:r>
            <a:r>
              <a:rPr lang="ru-RU" altLang="ru-RU" sz="2800" dirty="0"/>
              <a:t> </a:t>
            </a:r>
            <a:r>
              <a:rPr lang="ru-RU" altLang="ru-RU" sz="2800" dirty="0" err="1"/>
              <a:t>өмір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ол</a:t>
            </a:r>
            <a:r>
              <a:rPr lang="ru-RU" altLang="ru-RU" sz="2800" dirty="0"/>
              <a:t> </a:t>
            </a:r>
            <a:r>
              <a:rPr lang="ru-RU" altLang="ru-RU" sz="2800" dirty="0" err="1"/>
              <a:t>қоғам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адамдар</a:t>
            </a:r>
            <a:r>
              <a:rPr lang="ru-RU" altLang="ru-RU" sz="2800" dirty="0"/>
              <a:t>, (</a:t>
            </a:r>
            <a:r>
              <a:rPr lang="ru-RU" altLang="ru-RU" sz="2800" dirty="0" err="1"/>
              <a:t>отбасы</a:t>
            </a:r>
            <a:r>
              <a:rPr lang="ru-RU" altLang="ru-RU" sz="2800" dirty="0"/>
              <a:t>, топ, тап, </a:t>
            </a:r>
            <a:r>
              <a:rPr lang="ru-RU" altLang="ru-RU" sz="2800" dirty="0" err="1"/>
              <a:t>әлеуметтік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мекемелер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институттар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мемлекет</a:t>
            </a:r>
            <a:r>
              <a:rPr lang="ru-RU" altLang="ru-RU" sz="2800" dirty="0"/>
              <a:t>, т.б.) 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5796136" y="1556792"/>
            <a:ext cx="180020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034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36815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kk-KZ" altLang="ru-RU" b="1" dirty="0"/>
              <a:t>Әлеуметтану зерттейтің </a:t>
            </a:r>
            <a:r>
              <a:rPr lang="kk-KZ" altLang="ru-RU" b="1" u="sng" dirty="0"/>
              <a:t>құбылыстары</a:t>
            </a:r>
            <a:r>
              <a:rPr lang="kk-KZ" altLang="ru-RU" dirty="0"/>
              <a:t>:</a:t>
            </a:r>
            <a:endParaRPr lang="ru-RU" altLang="ru-RU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700808"/>
            <a:ext cx="8568952" cy="4968552"/>
          </a:xfrm>
        </p:spPr>
        <p:txBody>
          <a:bodyPr>
            <a:normAutofit fontScale="92500"/>
          </a:bodyPr>
          <a:lstStyle/>
          <a:p>
            <a:r>
              <a:rPr lang="kk-KZ" altLang="ru-RU" sz="2800" dirty="0"/>
              <a:t>қоғамдағы және әлемдегі </a:t>
            </a:r>
            <a:r>
              <a:rPr lang="kk-KZ" altLang="ru-RU" sz="2800" u="sng" dirty="0"/>
              <a:t>әлеуметтік қатынастарды;</a:t>
            </a:r>
          </a:p>
          <a:p>
            <a:r>
              <a:rPr lang="kk-KZ" altLang="ru-RU" sz="2800" dirty="0"/>
              <a:t>қоғамның әлеуметтік-таптық, яғни </a:t>
            </a:r>
            <a:r>
              <a:rPr lang="kk-KZ" altLang="ru-RU" sz="2800" u="sng" dirty="0"/>
              <a:t>стратификациялық</a:t>
            </a:r>
            <a:r>
              <a:rPr lang="kk-KZ" altLang="ru-RU" sz="2800" dirty="0"/>
              <a:t> құрылымын;</a:t>
            </a:r>
          </a:p>
          <a:p>
            <a:r>
              <a:rPr lang="kk-KZ" altLang="ru-RU" sz="2800" u="sng" dirty="0"/>
              <a:t>әлеуметтік институттарды </a:t>
            </a:r>
            <a:r>
              <a:rPr lang="kk-KZ" altLang="ru-RU" sz="2800" dirty="0"/>
              <a:t>және олардың атқаратын қоғамдық функцияларын;</a:t>
            </a:r>
          </a:p>
          <a:p>
            <a:r>
              <a:rPr lang="kk-KZ" altLang="ru-RU" sz="2800" u="sng" dirty="0"/>
              <a:t>адам өмірінің мәнін </a:t>
            </a:r>
            <a:r>
              <a:rPr lang="kk-KZ" altLang="ru-RU" sz="2800" dirty="0"/>
              <a:t>және әлеуметтік арабайланыстарын (</a:t>
            </a:r>
            <a:r>
              <a:rPr lang="kk-KZ" altLang="ru-RU" sz="2800" b="1" dirty="0"/>
              <a:t>Ник Вуйтич, </a:t>
            </a:r>
            <a:r>
              <a:rPr lang="kk-KZ" altLang="ru-RU" sz="2800" b="1" u="sng" dirty="0"/>
              <a:t>Кенжебек Нурдолдай</a:t>
            </a:r>
            <a:r>
              <a:rPr lang="kk-KZ" altLang="ru-RU" sz="2800" b="1" dirty="0"/>
              <a:t>)</a:t>
            </a:r>
          </a:p>
          <a:p>
            <a:r>
              <a:rPr lang="kk-KZ" altLang="ru-RU" sz="2800" u="sng" dirty="0"/>
              <a:t>әлеуметтік мінез-қылық</a:t>
            </a:r>
            <a:r>
              <a:rPr lang="kk-KZ" altLang="ru-RU" sz="2800" dirty="0"/>
              <a:t>, сана және </a:t>
            </a:r>
            <a:r>
              <a:rPr lang="kk-KZ" altLang="ru-RU" sz="2800" u="sng" dirty="0"/>
              <a:t>іс-әрекетті</a:t>
            </a:r>
            <a:r>
              <a:rPr lang="kk-KZ" altLang="ru-RU" sz="2800" dirty="0"/>
              <a:t>; </a:t>
            </a:r>
            <a:r>
              <a:rPr lang="ru-RU" altLang="ru-RU" sz="2800" dirty="0"/>
              <a:t>(</a:t>
            </a:r>
            <a:r>
              <a:rPr lang="ru-RU" altLang="ru-RU" sz="2800" b="1" dirty="0" err="1"/>
              <a:t>Димаш</a:t>
            </a:r>
            <a:r>
              <a:rPr lang="ru-RU" altLang="ru-RU" sz="2800" dirty="0"/>
              <a:t>)</a:t>
            </a:r>
            <a:endParaRPr lang="kk-KZ" altLang="ru-RU" sz="2800" dirty="0"/>
          </a:p>
          <a:p>
            <a:r>
              <a:rPr lang="kk-KZ" altLang="ru-RU" sz="2800" dirty="0"/>
              <a:t>әлеуметтік фактілерді т.б.         </a:t>
            </a:r>
          </a:p>
          <a:p>
            <a:pPr eaLnBrk="1" hangingPunct="1"/>
            <a:endParaRPr lang="kk-KZ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7152442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4" grpId="0"/>
      <p:bldP spid="15667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D7680-3F7B-FAA3-7687-2B08A5025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Әлеуметтік</a:t>
            </a:r>
            <a:r>
              <a:rPr lang="ru-RU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институттар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D38892-676E-3E50-EDEE-CC7B6A39C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1)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тұрақты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құрылымымен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өз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ішінде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тығыз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ықпалдасқан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көп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қырлы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қызметінің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икемді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әрі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әсерлілігімен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ерекшеленетін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салыстырмалы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түрде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жоғары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ұйымдасқан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әлеуметтік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жүйелік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құрылымдар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l"/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2)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қоғамдық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топтық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жеке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маңыздағы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нақтылы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мақсаттарға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жету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үшін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немесе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аса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маңызды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қажеттіліктерді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қанағаттандыру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үшін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адамдардың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бірлесуі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2763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EFF699B-55E5-91FF-2905-81F34A53F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Әлеуметтік институтатрдың негізгі мақсаты – жеке адамдардың, топтардың және жалпы қоғамның іргелі қажеттіліктерін қанағаттандыру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0917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46EA4-3EF2-F934-F7C6-DE73B180E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институттардың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: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E043C4D-4D5B-E48C-7CE5-D5D1CC28FE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5400825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7585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46EA4-3EF2-F934-F7C6-DE73B180E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институттардың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: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E043C4D-4D5B-E48C-7CE5-D5D1CC28FE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1170372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9011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53AA5-0C9F-38D9-9ED0-053ED1EE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/>
              <a:t>Институционалдандыру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85F1FB-DEDC-9F7C-D6DD-985C58969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Қоғамдық байланыстар мен қарым-қатынастарды  тәртіпке келтіру, ресмилендіру және стандарттау процесі институционалдандыру деп аталады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5559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664"/>
            <a:ext cx="8229600" cy="1296144"/>
          </a:xfrm>
        </p:spPr>
        <p:txBody>
          <a:bodyPr/>
          <a:lstStyle/>
          <a:p>
            <a:pPr algn="ctr" eaLnBrk="1" hangingPunct="1"/>
            <a:r>
              <a:rPr lang="ru-RU" altLang="ru-RU" sz="3200" dirty="0" err="1"/>
              <a:t>Әлеуметтану пәнінің </a:t>
            </a:r>
            <a:r>
              <a:rPr lang="ru-RU" altLang="ru-RU" sz="3200" b="1" u="sng" dirty="0" err="1"/>
              <a:t>екі</a:t>
            </a:r>
            <a:r>
              <a:rPr lang="ru-RU" altLang="ru-RU" sz="3200" b="1" u="sng" dirty="0"/>
              <a:t> </a:t>
            </a:r>
            <a:r>
              <a:rPr lang="ru-RU" altLang="ru-RU" sz="3200" b="1" u="sng" dirty="0" err="1"/>
              <a:t>негізгі</a:t>
            </a:r>
            <a:r>
              <a:rPr lang="ru-RU" altLang="ru-RU" sz="3200" b="1" u="sng" dirty="0"/>
              <a:t> </a:t>
            </a:r>
            <a:r>
              <a:rPr lang="ru-RU" altLang="ru-RU" sz="3200" b="1" dirty="0" err="1"/>
              <a:t>тенденциялары</a:t>
            </a:r>
            <a:r>
              <a:rPr lang="ru-RU" altLang="ru-RU" sz="3200" dirty="0"/>
              <a:t>: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kk-KZ" altLang="ru-RU" sz="3200" b="1" u="sng" dirty="0"/>
              <a:t>Макросоциология</a:t>
            </a:r>
            <a:r>
              <a:rPr lang="kk-KZ" altLang="ru-RU" sz="3200" dirty="0"/>
              <a:t> қоғамды, оның құрылымын, әлеуметтік институттарды тұтас әлеуметтік ағза ретінде қарастырады.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2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3200" b="1" u="sng" dirty="0"/>
              <a:t>Микросоциология</a:t>
            </a:r>
            <a:r>
              <a:rPr lang="ru-RU" altLang="ru-RU" sz="3200" b="1" dirty="0"/>
              <a:t> </a:t>
            </a:r>
            <a:r>
              <a:rPr lang="ru-RU" altLang="ru-RU" sz="3200" dirty="0" err="1"/>
              <a:t>әлеуметтік тәртіпке</a:t>
            </a:r>
            <a:r>
              <a:rPr lang="ru-RU" altLang="ru-RU" sz="3200" dirty="0"/>
              <a:t>, </a:t>
            </a:r>
            <a:r>
              <a:rPr lang="ru-RU" altLang="ru-RU" sz="3200" dirty="0" err="1"/>
              <a:t>тұлғааралық қатынасқа</a:t>
            </a:r>
            <a:r>
              <a:rPr lang="ru-RU" altLang="ru-RU" sz="3200" dirty="0"/>
              <a:t>, </a:t>
            </a:r>
            <a:r>
              <a:rPr lang="ru-RU" altLang="ru-RU" sz="3200" dirty="0" err="1"/>
              <a:t>тұлғаның әлеуметтенуі </a:t>
            </a:r>
            <a:r>
              <a:rPr lang="ru-RU" altLang="ru-RU" sz="3200" dirty="0"/>
              <a:t>мен </a:t>
            </a:r>
            <a:r>
              <a:rPr lang="ru-RU" altLang="ru-RU" sz="3200" dirty="0" err="1"/>
              <a:t>жекелендіруіне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көңіл аударады</a:t>
            </a:r>
            <a:r>
              <a:rPr lang="ru-RU" altLang="ru-RU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291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0" grpId="0"/>
      <p:bldP spid="20685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9C830-D5EA-4D44-4F28-E0D65DC3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6440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>
                <a:solidFill>
                  <a:srgbClr val="333333"/>
                </a:solidFill>
                <a:latin typeface="YS Text"/>
              </a:rPr>
            </a:br>
            <a:r>
              <a:rPr lang="ru-RU" b="1" dirty="0" err="1">
                <a:solidFill>
                  <a:srgbClr val="333333"/>
                </a:solidFill>
                <a:latin typeface="YS Text"/>
              </a:rPr>
              <a:t>Әлеуметтену</a:t>
            </a:r>
            <a:br>
              <a:rPr lang="ru-RU" b="1" dirty="0">
                <a:solidFill>
                  <a:srgbClr val="333333"/>
                </a:solidFill>
                <a:latin typeface="YS Text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EAA416-1E5B-2F99-C02B-725DFEE5C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—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жеке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адамдарға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қоғам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мен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оның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құрылымдары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тарапынан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үнемі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жинақы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бақылаулы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шашыраңқы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түрде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)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әсер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ету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процесі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.</a:t>
            </a:r>
          </a:p>
          <a:p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Соның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нәтижесінде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адамдар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белгілі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бір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білімдерді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құндылықтар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мен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нормаларды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игеріп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нақты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қоғамда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әлеуметтік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топтар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мен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ұйымдарда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өмір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сүру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тәжірибесін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жинақтайды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әрі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тұлғаға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сол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қоғамның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тең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құқылы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мүшесіне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айналады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. Социология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ғылымы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“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ұрының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баласы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-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қашан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да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ұры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ал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текті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ата-анадан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тек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бейкүнә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әрі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тәртіпті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бала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туады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”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деген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сөздермен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келісе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алмайды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Өйткені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адам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анасынан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бірден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мәдениетті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болып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жаралмайды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тәрбиелеу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білім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алу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және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қоғамда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ғұмыр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кешу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процестерінде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ғана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қалыптасады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746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/>
          <a:lstStyle/>
          <a:p>
            <a:pPr algn="ctr" eaLnBrk="1" hangingPunct="1"/>
            <a:r>
              <a:rPr lang="kk-KZ" altLang="ru-RU" sz="3200" dirty="0"/>
              <a:t>Әлеуметтанудың атқаратың </a:t>
            </a:r>
            <a:r>
              <a:rPr lang="kk-KZ" altLang="ru-RU" sz="3200" b="1" u="sng" dirty="0"/>
              <a:t>кызметі</a:t>
            </a:r>
            <a:endParaRPr lang="ru-RU" altLang="ru-RU" sz="3200" b="1" u="sng" dirty="0"/>
          </a:p>
        </p:txBody>
      </p:sp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628800"/>
            <a:ext cx="8291264" cy="496855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800" dirty="0" err="1"/>
              <a:t>Әлеуметтану </a:t>
            </a:r>
            <a:r>
              <a:rPr lang="ru-RU" altLang="ru-RU" sz="2800" dirty="0"/>
              <a:t>да </a:t>
            </a:r>
            <a:r>
              <a:rPr lang="ru-RU" altLang="ru-RU" sz="2800" dirty="0" err="1"/>
              <a:t>басқа ғылымдар сияқты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ең алдымен</a:t>
            </a:r>
            <a:r>
              <a:rPr lang="ru-RU" altLang="ru-RU" sz="2800" dirty="0"/>
              <a:t> </a:t>
            </a:r>
            <a:r>
              <a:rPr lang="ru-RU" altLang="ru-RU" sz="2800" b="1" u="sng" dirty="0" err="1"/>
              <a:t>таным</a:t>
            </a:r>
            <a:r>
              <a:rPr lang="ru-RU" altLang="ru-RU" sz="2800" b="1" u="sng" dirty="0"/>
              <a:t> </a:t>
            </a:r>
            <a:r>
              <a:rPr lang="ru-RU" altLang="ru-RU" sz="2800" b="1" u="sng" dirty="0" err="1"/>
              <a:t>функциясын</a:t>
            </a:r>
            <a:r>
              <a:rPr lang="ru-RU" altLang="ru-RU" sz="2800" u="sng" dirty="0"/>
              <a:t> </a:t>
            </a:r>
            <a:r>
              <a:rPr lang="ru-RU" altLang="ru-RU" sz="2800" dirty="0" err="1"/>
              <a:t>атқарады</a:t>
            </a:r>
            <a:endParaRPr lang="ru-RU" altLang="ru-RU" sz="28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80000"/>
              </a:lnSpc>
            </a:pPr>
            <a:r>
              <a:rPr lang="ru-RU" altLang="ru-RU" sz="2800" u="sng" dirty="0" err="1"/>
              <a:t>болжайтын</a:t>
            </a:r>
            <a:r>
              <a:rPr lang="ru-RU" altLang="ru-RU" sz="2800" u="sng" dirty="0"/>
              <a:t> </a:t>
            </a:r>
            <a:r>
              <a:rPr lang="ru-RU" altLang="ru-RU" sz="2800" u="sng" dirty="0" err="1"/>
              <a:t>қызметі </a:t>
            </a:r>
            <a:r>
              <a:rPr lang="ru-RU" altLang="ru-RU" sz="2800" dirty="0" err="1"/>
              <a:t>/болжамдық </a:t>
            </a:r>
            <a:r>
              <a:rPr lang="ru-RU" altLang="ru-RU" sz="2800" dirty="0"/>
              <a:t>функция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80000"/>
              </a:lnSpc>
            </a:pPr>
            <a:r>
              <a:rPr lang="ru-RU" altLang="ru-RU" sz="2800" u="sng" dirty="0" err="1"/>
              <a:t>басқару функциясы</a:t>
            </a:r>
            <a:r>
              <a:rPr lang="ru-RU" altLang="ru-RU" sz="2800" u="sng" dirty="0"/>
              <a:t> </a:t>
            </a:r>
            <a:r>
              <a:rPr lang="ru-RU" altLang="ru-RU" sz="2800" dirty="0" err="1"/>
              <a:t>/тәжірибелік </a:t>
            </a:r>
            <a:r>
              <a:rPr lang="ru-RU" altLang="ru-RU" sz="2800" dirty="0"/>
              <a:t>функция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 dirty="0"/>
              <a:t>	</a:t>
            </a:r>
            <a:r>
              <a:rPr lang="en-US" altLang="ru-RU" sz="2800" dirty="0"/>
              <a:t>(</a:t>
            </a:r>
            <a:r>
              <a:rPr lang="ru-RU" altLang="ru-RU" sz="2800" dirty="0" err="1"/>
              <a:t>әлеуметтік </a:t>
            </a:r>
            <a:r>
              <a:rPr lang="ru-RU" altLang="ru-RU" sz="2800" dirty="0"/>
              <a:t>даму </a:t>
            </a:r>
            <a:r>
              <a:rPr lang="ru-RU" altLang="ru-RU" sz="2800" dirty="0" err="1"/>
              <a:t>жоспарын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жасау</a:t>
            </a:r>
            <a:r>
              <a:rPr lang="ru-RU" altLang="ru-RU" sz="2800" dirty="0"/>
              <a:t> </a:t>
            </a:r>
            <a:r>
              <a:rPr lang="ru-RU" altLang="ru-RU" sz="2800" dirty="0" err="1"/>
              <a:t>қызметі</a:t>
            </a:r>
            <a:r>
              <a:rPr lang="en-US" altLang="ru-RU" sz="2800" dirty="0"/>
              <a:t>)</a:t>
            </a:r>
            <a:r>
              <a:rPr lang="ru-RU" altLang="ru-RU" sz="2800" dirty="0"/>
              <a:t>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80000"/>
              </a:lnSpc>
            </a:pPr>
            <a:r>
              <a:rPr lang="ru-RU" altLang="ru-RU" sz="2800" dirty="0" err="1"/>
              <a:t>әлеуметтік </a:t>
            </a:r>
            <a:r>
              <a:rPr lang="ru-RU" altLang="ru-RU" sz="2800" u="sng" dirty="0" err="1"/>
              <a:t>бақылау функциясы</a:t>
            </a:r>
            <a:endParaRPr lang="ru-RU" altLang="ru-RU" sz="2800" u="sng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80000"/>
              </a:lnSpc>
            </a:pPr>
            <a:r>
              <a:rPr lang="ru-RU" altLang="ru-RU" sz="2800" dirty="0" err="1"/>
              <a:t>қоғамда </a:t>
            </a:r>
            <a:r>
              <a:rPr lang="ru-RU" altLang="ru-RU" sz="2800" b="1" u="sng" dirty="0" err="1"/>
              <a:t>идеологиялық функциясы</a:t>
            </a:r>
            <a:endParaRPr lang="ru-RU" altLang="ru-RU" sz="2800" b="1" u="sng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b="1" dirty="0"/>
          </a:p>
          <a:p>
            <a:pPr eaLnBrk="1" hangingPunct="1">
              <a:lnSpc>
                <a:spcPct val="80000"/>
              </a:lnSpc>
            </a:pPr>
            <a:r>
              <a:rPr lang="ru-RU" altLang="ru-RU" sz="2800" u="sng" dirty="0" err="1"/>
              <a:t>гуманистік</a:t>
            </a:r>
            <a:r>
              <a:rPr lang="ru-RU" altLang="ru-RU" sz="2800" u="sng" dirty="0"/>
              <a:t> </a:t>
            </a:r>
            <a:r>
              <a:rPr lang="ru-RU" altLang="ru-RU" sz="2800" u="sng" dirty="0" err="1"/>
              <a:t>функциясы</a:t>
            </a:r>
            <a:endParaRPr lang="ru-RU" altLang="ru-RU" sz="2800" u="sng" dirty="0"/>
          </a:p>
        </p:txBody>
      </p:sp>
    </p:spTree>
    <p:extLst>
      <p:ext uri="{BB962C8B-B14F-4D97-AF65-F5344CB8AC3E}">
        <p14:creationId xmlns:p14="http://schemas.microsoft.com/office/powerpoint/2010/main" val="266434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9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9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9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9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9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/>
      <p:bldP spid="20992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eaLnBrk="1" hangingPunct="1"/>
            <a:r>
              <a:rPr lang="kk-KZ" altLang="ru-RU" sz="3200" dirty="0"/>
              <a:t>Әлеуметтану және гуманитырлық ғылымдар</a:t>
            </a:r>
            <a:endParaRPr lang="ru-RU" altLang="ru-RU" sz="3200" dirty="0"/>
          </a:p>
        </p:txBody>
      </p:sp>
      <p:sp>
        <p:nvSpPr>
          <p:cNvPr id="2109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800" dirty="0" err="1"/>
              <a:t>Әлеуметтануды басқа ғылымдармен байланыстыратын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негізгі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нәрсе </a:t>
            </a:r>
            <a:r>
              <a:rPr lang="ru-RU" altLang="ru-RU" sz="2800" dirty="0"/>
              <a:t>– </a:t>
            </a:r>
            <a:r>
              <a:rPr lang="ru-RU" altLang="ru-RU" sz="2800" dirty="0" err="1"/>
              <a:t>ол</a:t>
            </a:r>
            <a:r>
              <a:rPr lang="ru-RU" altLang="ru-RU" sz="2800" dirty="0"/>
              <a:t> </a:t>
            </a:r>
            <a:r>
              <a:rPr lang="ru-RU" altLang="ru-RU" sz="2800" dirty="0" err="1"/>
              <a:t>қоғам туралы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жалпы</a:t>
            </a:r>
            <a:r>
              <a:rPr lang="ru-RU" altLang="ru-RU" sz="2800" dirty="0"/>
              <a:t> </a:t>
            </a:r>
            <a:r>
              <a:rPr lang="ru-RU" altLang="ru-RU" sz="2800" dirty="0" err="1"/>
              <a:t>ғылым </a:t>
            </a:r>
            <a:r>
              <a:rPr lang="ru-RU" altLang="ru-RU" sz="2800" dirty="0"/>
              <a:t>бола </a:t>
            </a:r>
            <a:r>
              <a:rPr lang="ru-RU" altLang="ru-RU" sz="2800" dirty="0" err="1"/>
              <a:t>отырып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оның жалпы</a:t>
            </a:r>
            <a:r>
              <a:rPr lang="ru-RU" altLang="ru-RU" sz="2800" dirty="0"/>
              <a:t> даму </a:t>
            </a:r>
            <a:r>
              <a:rPr lang="ru-RU" altLang="ru-RU" sz="2800" dirty="0" err="1"/>
              <a:t>заңдарын ашып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тұжырымдайды</a:t>
            </a:r>
            <a:r>
              <a:rPr lang="ru-RU" altLang="ru-RU" sz="2800" dirty="0"/>
              <a:t>. </a:t>
            </a:r>
            <a:endParaRPr lang="en-US" altLang="ru-RU" sz="2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/>
              <a:t>Ал, </a:t>
            </a:r>
            <a:r>
              <a:rPr lang="ru-RU" altLang="ru-RU" sz="2800" dirty="0" err="1"/>
              <a:t>қоғамның жалпы</a:t>
            </a:r>
            <a:r>
              <a:rPr lang="ru-RU" altLang="ru-RU" sz="2800" dirty="0"/>
              <a:t> даму </a:t>
            </a:r>
            <a:r>
              <a:rPr lang="ru-RU" altLang="ru-RU" sz="2800" dirty="0" err="1"/>
              <a:t>заңдарына әрбір нақтылы қоғамдық және </a:t>
            </a:r>
            <a:r>
              <a:rPr lang="ru-RU" altLang="ru-RU" sz="2800" b="1" dirty="0" err="1"/>
              <a:t>гуманитарлық ғылымдар</a:t>
            </a:r>
            <a:r>
              <a:rPr lang="ru-RU" altLang="ru-RU" sz="2800" dirty="0" err="1"/>
              <a:t> сүйенеді</a:t>
            </a:r>
            <a:r>
              <a:rPr lang="ru-RU" alt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389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0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0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0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6" grpId="0"/>
      <p:bldP spid="21094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 eaLnBrk="1" hangingPunct="1"/>
            <a:r>
              <a:rPr lang="kk-KZ" altLang="ru-RU" b="1" dirty="0"/>
              <a:t>Әлеуметтану</a:t>
            </a:r>
            <a:endParaRPr lang="ru-RU" altLang="ru-RU" b="1" dirty="0"/>
          </a:p>
        </p:txBody>
      </p:sp>
      <p:sp>
        <p:nvSpPr>
          <p:cNvPr id="155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dirty="0"/>
              <a:t>Философия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err="1"/>
              <a:t>Саясаттану</a:t>
            </a:r>
            <a:endParaRPr lang="ru-RU" altLang="ru-RU" sz="2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/>
              <a:t>Демография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/>
              <a:t>Психология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/>
              <a:t>М</a:t>
            </a:r>
            <a:r>
              <a:rPr lang="kk-KZ" altLang="ru-RU" sz="2800" dirty="0"/>
              <a:t>әдениеттану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600" dirty="0"/>
          </a:p>
          <a:p>
            <a:pPr eaLnBrk="1" hangingPunct="1">
              <a:lnSpc>
                <a:spcPct val="90000"/>
              </a:lnSpc>
            </a:pPr>
            <a:endParaRPr lang="ru-RU" altLang="ru-RU" sz="2600" dirty="0"/>
          </a:p>
          <a:p>
            <a:pPr eaLnBrk="1" hangingPunct="1">
              <a:lnSpc>
                <a:spcPct val="90000"/>
              </a:lnSpc>
            </a:pPr>
            <a:endParaRPr lang="ru-RU" altLang="ru-RU" sz="2600" dirty="0"/>
          </a:p>
        </p:txBody>
      </p:sp>
      <p:pic>
        <p:nvPicPr>
          <p:cNvPr id="29700" name="Рисунок 1" descr="http://deyctvie.ru/wp-content/uploads/t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492896"/>
            <a:ext cx="4892675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459593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0" grpId="0"/>
      <p:bldP spid="15565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1152128"/>
          </a:xfrm>
        </p:spPr>
        <p:txBody>
          <a:bodyPr/>
          <a:lstStyle/>
          <a:p>
            <a:pPr algn="ctr" eaLnBrk="1" hangingPunct="1"/>
            <a:r>
              <a:rPr lang="kk-KZ" altLang="ru-RU" b="1" dirty="0"/>
              <a:t>Әлеуметтану</a:t>
            </a:r>
            <a:endParaRPr lang="ru-RU" altLang="ru-RU" b="1" dirty="0"/>
          </a:p>
        </p:txBody>
      </p:sp>
      <p:sp>
        <p:nvSpPr>
          <p:cNvPr id="2140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altLang="ru-RU" sz="3200" b="1" u="sng" dirty="0"/>
              <a:t>Әлеуметтану</a:t>
            </a:r>
            <a:r>
              <a:rPr lang="en-US" altLang="ru-RU" sz="3200" u="sng" dirty="0"/>
              <a:t> </a:t>
            </a:r>
            <a:r>
              <a:rPr lang="ru-RU" altLang="ru-RU" sz="3200" u="sng" dirty="0"/>
              <a:t>– </a:t>
            </a:r>
            <a:r>
              <a:rPr lang="ru-RU" altLang="ru-RU" sz="3200" dirty="0" err="1"/>
              <a:t>адамзат</a:t>
            </a:r>
            <a:r>
              <a:rPr lang="ru-RU" altLang="ru-RU" sz="3200" dirty="0"/>
              <a:t> </a:t>
            </a:r>
            <a:r>
              <a:rPr lang="ru-RU" altLang="ru-RU" sz="3200" dirty="0" err="1"/>
              <a:t>қоғамың</a:t>
            </a:r>
            <a:r>
              <a:rPr lang="ru-RU" altLang="ru-RU" sz="3200" dirty="0"/>
              <a:t>, </a:t>
            </a:r>
            <a:r>
              <a:rPr lang="ru-RU" altLang="ru-RU" sz="3200" dirty="0" err="1"/>
              <a:t>әлеуметтік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топтарды</a:t>
            </a:r>
            <a:r>
              <a:rPr lang="ru-RU" altLang="ru-RU" sz="3200" dirty="0"/>
              <a:t>, </a:t>
            </a:r>
            <a:r>
              <a:rPr lang="ru-RU" altLang="ru-RU" sz="3200" dirty="0" err="1"/>
              <a:t>қоғамдық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таптарды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және</a:t>
            </a:r>
            <a:r>
              <a:rPr lang="ru-RU" altLang="ru-RU" sz="3200" dirty="0"/>
              <a:t> </a:t>
            </a:r>
            <a:r>
              <a:rPr lang="ru-RU" altLang="ru-RU" sz="3200" dirty="0" err="1"/>
              <a:t>әлеуметтік</a:t>
            </a:r>
            <a:r>
              <a:rPr lang="ru-RU" altLang="ru-RU" sz="3200" dirty="0"/>
              <a:t>, </a:t>
            </a:r>
            <a:r>
              <a:rPr lang="ru-RU" altLang="ru-RU" sz="3200" dirty="0" err="1"/>
              <a:t>қоғамдық</a:t>
            </a:r>
            <a:r>
              <a:rPr lang="ru-RU" altLang="ru-RU" sz="3200" dirty="0"/>
              <a:t> </a:t>
            </a:r>
            <a:r>
              <a:rPr lang="ru-RU" altLang="ru-RU" sz="3200" dirty="0" err="1"/>
              <a:t>өзара</a:t>
            </a:r>
            <a:r>
              <a:rPr lang="ru-RU" altLang="ru-RU" sz="3200" dirty="0"/>
              <a:t> </a:t>
            </a:r>
            <a:r>
              <a:rPr lang="ru-RU" altLang="ru-RU" sz="3200" dirty="0" err="1"/>
              <a:t>әрекеттерді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жүйелі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түрде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зерттейтін</a:t>
            </a:r>
            <a:r>
              <a:rPr lang="ru-RU" altLang="ru-RU" sz="3200" dirty="0"/>
              <a:t> </a:t>
            </a:r>
            <a:r>
              <a:rPr lang="ru-RU" altLang="ru-RU" sz="3200" dirty="0" err="1"/>
              <a:t>ғылым</a:t>
            </a:r>
            <a:r>
              <a:rPr lang="ru-RU" altLang="ru-RU" sz="3200" dirty="0"/>
              <a:t>.</a:t>
            </a:r>
          </a:p>
        </p:txBody>
      </p:sp>
      <p:pic>
        <p:nvPicPr>
          <p:cNvPr id="30724" name="Picture 4" descr="post-33183-1252239334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05064"/>
            <a:ext cx="273685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60449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8" grpId="0"/>
      <p:bldP spid="21401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10C5F-0AB0-C8AC-417C-5C6703EF8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2160240"/>
          </a:xfrm>
        </p:spPr>
        <p:txBody>
          <a:bodyPr>
            <a:normAutofit fontScale="90000"/>
          </a:bodyPr>
          <a:lstStyle/>
          <a:p>
            <a:pPr algn="ctr"/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Студенттің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өзіндік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жұмысы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ӨЖ</a:t>
            </a:r>
            <a:b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тапсырма</a:t>
            </a:r>
            <a:br>
              <a:rPr lang="ru-RU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15C725-B957-2A98-ADE6-A99585991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Сіз қандай қоғамдық тапқа жатасыз деп ойлайсыз? </a:t>
            </a:r>
            <a:endParaRPr lang="ru-RU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Өзіңізді басқаға емес, осы қоғамдық тапқа жатқызудың негізгі себептеріне назар аударыңыз?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Егер сіз кез-келген қоғамдық тапқа жатамын деп ойламасаңыз, оның негізгі себептерін қысқаша көрсетіңіз.</a:t>
            </a:r>
            <a:endParaRPr lang="ru-RU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27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10C5F-0AB0-C8AC-417C-5C6703EF8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2160240"/>
          </a:xfrm>
        </p:spPr>
        <p:txBody>
          <a:bodyPr>
            <a:normAutofit fontScale="90000"/>
          </a:bodyPr>
          <a:lstStyle/>
          <a:p>
            <a:pPr algn="ctr"/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Студенттің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өзіндік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жұмысы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ӨЖ</a:t>
            </a:r>
            <a:b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тапсырма</a:t>
            </a:r>
            <a:br>
              <a:rPr lang="ru-RU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15C725-B957-2A98-ADE6-A99585991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Екі танысыңыз туралы ойланыңыз және олардың қай қоғамдық тапқа жататынын шешуіңіз керек деп елестетіңіз?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Мұны анықтауға болатын кейбір критерийлер беріледі. Оларды маңыздылық дәрежесі бойынша тізімге қайта құру, ең маңызды критерийді басында, ең маңыздысы соңында қою керек.</a:t>
            </a:r>
            <a:endParaRPr lang="ru-RU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940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10C5F-0AB0-C8AC-417C-5C6703EF8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2160240"/>
          </a:xfrm>
        </p:spPr>
        <p:txBody>
          <a:bodyPr>
            <a:normAutofit fontScale="90000"/>
          </a:bodyPr>
          <a:lstStyle/>
          <a:p>
            <a:pPr algn="ctr"/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Студенттің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өзіндік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жұмысы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ӨЖ</a:t>
            </a:r>
            <a:b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тапсырма</a:t>
            </a:r>
            <a:br>
              <a:rPr lang="ru-RU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15C725-B957-2A98-ADE6-A99585991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 қандай білім алды?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 қай үйде тұрады? 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Олардың анасы қандай жұмыс атқарады? 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Айналасындағылар оларға қалай қарайды? 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Олардың қанша ақшасы бар? 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 қалай көрінеді және киінеді? 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Олардың өмірге деген жалпы көзқарасы қандай?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Олардың мінез-құлқы және басқалармен қарым-қатынасы қандай? 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 кім болып жұмыс істейді? 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 қай жерде тұрады? 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Олардың табыстары қандай? 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k-K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Олардың әкесі қандай жұмыс атқарды?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6368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10C5F-0AB0-C8AC-417C-5C6703EF8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2160240"/>
          </a:xfrm>
        </p:spPr>
        <p:txBody>
          <a:bodyPr>
            <a:normAutofit fontScale="90000"/>
          </a:bodyPr>
          <a:lstStyle/>
          <a:p>
            <a:pPr algn="ctr"/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Студенттің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өзіндік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жұмысы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ӨЖ</a:t>
            </a:r>
            <a:b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 тапсырма</a:t>
            </a:r>
            <a:br>
              <a:rPr lang="ru-RU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15C725-B957-2A98-ADE6-A99585991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Қазақстанда немесе басқа елде таптық айырмашылықтар өте маңызды деп ойлайсыз ба?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Адамдар біреуді құрметтейді, ал біреуді осы қоғамдық тапқа жатқаны үшін жек көреді деген рас па?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Сіздің көзқарасыңызды растайтын мүмкіндігінше мысалдарды 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(3-5)</a:t>
            </a:r>
            <a:r>
              <a:rPr lang="kk-KZ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келтіріңіз.</a:t>
            </a:r>
            <a:endParaRPr lang="ru-RU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8066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10C5F-0AB0-C8AC-417C-5C6703EF8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2160240"/>
          </a:xfrm>
        </p:spPr>
        <p:txBody>
          <a:bodyPr>
            <a:normAutofit fontScale="90000"/>
          </a:bodyPr>
          <a:lstStyle/>
          <a:p>
            <a:pPr algn="ctr"/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kk-KZ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Студенттің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өзіндік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жұмысы</a:t>
            </a:r>
            <a:r>
              <a:rPr lang="ru-RU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ӨЖ</a:t>
            </a:r>
            <a:b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kk-KZ" sz="4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 тапсырма</a:t>
            </a:r>
            <a:br>
              <a:rPr lang="ru-RU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15C725-B957-2A98-ADE6-A99585991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Қойылған сұрақтарға жауаптарыңызбен біреу келісетін шығар, ал біреу келіспейтін шығар. Мұны келесі жолы достарыңызбен кафеде) бос болған кезде тексеріңіз.</a:t>
            </a:r>
            <a:endParaRPr lang="ru-RU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732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75184"/>
          </a:xfrm>
        </p:spPr>
        <p:txBody>
          <a:bodyPr>
            <a:normAutofit/>
          </a:bodyPr>
          <a:lstStyle/>
          <a:p>
            <a:pPr algn="ctr"/>
            <a:r>
              <a:rPr lang="kk-KZ" sz="2400" b="1" u="sng" dirty="0">
                <a:solidFill>
                  <a:schemeClr val="tx2"/>
                </a:solidFill>
              </a:rPr>
              <a:t>ӘДЕБИЕТТЕР ТІЗІМІ</a:t>
            </a:r>
            <a:br>
              <a:rPr lang="kk-KZ" sz="2400" b="1" dirty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7920880" cy="5112568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kk-KZ" sz="2900" dirty="0"/>
              <a:t>Дэвид Бринкерхоф, Роуз Уейтс, Сюзан Ортега «</a:t>
            </a:r>
            <a:r>
              <a:rPr lang="kk-KZ" sz="2900" b="1" dirty="0"/>
              <a:t>Әлеуметтану негіздері</a:t>
            </a:r>
            <a:r>
              <a:rPr lang="kk-KZ" sz="2900" dirty="0"/>
              <a:t>» (Essentials of Sociology). – Алматы: Ұлттық аударма бюросы, 2018. – 464 б.</a:t>
            </a:r>
          </a:p>
          <a:p>
            <a:pPr>
              <a:defRPr/>
            </a:pPr>
            <a:r>
              <a:rPr lang="en-US" sz="2900" b="1" u="sng" dirty="0" err="1">
                <a:solidFill>
                  <a:srgbClr val="002060"/>
                </a:solidFill>
              </a:rPr>
              <a:t>openu</a:t>
            </a:r>
            <a:r>
              <a:rPr lang="en-US" sz="2900" b="1" u="sng" dirty="0">
                <a:solidFill>
                  <a:srgbClr val="002060"/>
                </a:solidFill>
              </a:rPr>
              <a:t>/.</a:t>
            </a:r>
            <a:r>
              <a:rPr lang="en-US" sz="2900" b="1" u="sng" dirty="0" err="1">
                <a:solidFill>
                  <a:srgbClr val="002060"/>
                </a:solidFill>
              </a:rPr>
              <a:t>kz</a:t>
            </a:r>
            <a:r>
              <a:rPr lang="en-US" sz="2900" b="1" u="sng" dirty="0">
                <a:solidFill>
                  <a:srgbClr val="002060"/>
                </a:solidFill>
              </a:rPr>
              <a:t> </a:t>
            </a:r>
            <a:endParaRPr lang="ru-RU" sz="2900" b="1" u="sng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kk-KZ" sz="2900" dirty="0"/>
              <a:t>Дэвид Г. Майерс, Жан М. Туенж «</a:t>
            </a:r>
            <a:r>
              <a:rPr lang="kk-KZ" sz="2900" b="1" dirty="0"/>
              <a:t>Әлуеметтік психология</a:t>
            </a:r>
            <a:r>
              <a:rPr lang="kk-KZ" sz="2900" dirty="0"/>
              <a:t>» (Social Psychology). 12-басылым. – Алматы: Ұлттық аударма бюросы, 2018. – 648 б.</a:t>
            </a:r>
            <a:endParaRPr lang="ru-RU" sz="2900" dirty="0"/>
          </a:p>
          <a:p>
            <a:pPr>
              <a:defRPr/>
            </a:pPr>
            <a:r>
              <a:rPr lang="kk-KZ" sz="2900" dirty="0"/>
              <a:t>Клаус Шваб «</a:t>
            </a:r>
            <a:r>
              <a:rPr lang="kk-KZ" sz="2900" b="1" dirty="0"/>
              <a:t>Төртінші индустриялық революция»</a:t>
            </a:r>
            <a:r>
              <a:rPr lang="kk-KZ" sz="2900" dirty="0"/>
              <a:t> (The Fourth Industrial Revolution). – Алматы: Ұлттық аударма бюросы, 2018. – 200 б.</a:t>
            </a:r>
          </a:p>
          <a:p>
            <a:pPr>
              <a:defRPr/>
            </a:pPr>
            <a:endParaRPr lang="ru-RU" sz="3200" b="1" u="sng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354</TotalTime>
  <Words>1258</Words>
  <Application>Microsoft Office PowerPoint</Application>
  <PresentationFormat>Экран (4:3)</PresentationFormat>
  <Paragraphs>149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1" baseType="lpstr">
      <vt:lpstr>Aptos</vt:lpstr>
      <vt:lpstr>Arial</vt:lpstr>
      <vt:lpstr>Calibri</vt:lpstr>
      <vt:lpstr>Constantia</vt:lpstr>
      <vt:lpstr>Wingdings</vt:lpstr>
      <vt:lpstr>Wingdings 2</vt:lpstr>
      <vt:lpstr>YS Text</vt:lpstr>
      <vt:lpstr>Поток</vt:lpstr>
      <vt:lpstr>Дәріс 1.  Әлеуметтік әлемді түсінудегі әлеуметтану</vt:lpstr>
      <vt:lpstr>Дәріс жоспары:</vt:lpstr>
      <vt:lpstr>ӘДЕБИЕТТЕР ТІЗІМІ «Жаңа гуманитарлық білім. Қазақ тіліндегі 100 жаңа оқулық»</vt:lpstr>
      <vt:lpstr>Презентация PowerPoint</vt:lpstr>
      <vt:lpstr>Презентация PowerPoint</vt:lpstr>
      <vt:lpstr>Презентация PowerPoint</vt:lpstr>
      <vt:lpstr>«Әлеуметтану» түсінік</vt:lpstr>
      <vt:lpstr>ОГЮСТ КОНТ   (1798 − 1857)</vt:lpstr>
      <vt:lpstr>SOCIUM деген не?</vt:lpstr>
      <vt:lpstr>Презентация PowerPoint</vt:lpstr>
      <vt:lpstr>Қоғам </vt:lpstr>
      <vt:lpstr>Қоғам </vt:lpstr>
      <vt:lpstr>«Әлеумет»</vt:lpstr>
      <vt:lpstr>ӘЛЕУМЕТТАНУ</vt:lpstr>
      <vt:lpstr>Социология  ғылымының объектісі</vt:lpstr>
      <vt:lpstr>Әлеуметтану зерттейтің құбылыстары:</vt:lpstr>
      <vt:lpstr>Әлеуметтік институттар </vt:lpstr>
      <vt:lpstr>Презентация PowerPoint</vt:lpstr>
      <vt:lpstr>Әлеуметтік институттардың негізгі түрлері: </vt:lpstr>
      <vt:lpstr>Әлеуметтік институттардың негізгі түрлері: </vt:lpstr>
      <vt:lpstr>Институционалдандыру </vt:lpstr>
      <vt:lpstr>Әлеуметтану пәнінің екі негізгі тенденциялары:</vt:lpstr>
      <vt:lpstr> Әлеуметтену </vt:lpstr>
      <vt:lpstr>Әлеуметтанудың атқаратың кызметі</vt:lpstr>
      <vt:lpstr>Әлеуметтану және гуманитырлық ғылымдар</vt:lpstr>
      <vt:lpstr>Әлеуметтану</vt:lpstr>
      <vt:lpstr>Әлеуметтану</vt:lpstr>
      <vt:lpstr>          Студенттің өзіндік жұмысы – CӨЖ 1 тапсырма </vt:lpstr>
      <vt:lpstr>          Студенттің өзіндік жұмысы – CӨЖ 2 тапсырма </vt:lpstr>
      <vt:lpstr>          Студенттің өзіндік жұмысы – CӨЖ 2 тапсырма </vt:lpstr>
      <vt:lpstr>          Студенттің өзіндік жұмысы – CӨЖ 3 тапсырма </vt:lpstr>
      <vt:lpstr>          Студенттің өзіндік жұмысы – CӨЖ 4 тапсырма </vt:lpstr>
      <vt:lpstr>ӘДЕБИЕТТЕР ТІЗІМІ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Әлеуметтік ЖАНЖАЛдар</dc:title>
  <dc:creator>Сауле Уалиева</dc:creator>
  <cp:lastModifiedBy>Жанна Аубакирова</cp:lastModifiedBy>
  <cp:revision>80</cp:revision>
  <dcterms:created xsi:type="dcterms:W3CDTF">2014-10-21T09:07:52Z</dcterms:created>
  <dcterms:modified xsi:type="dcterms:W3CDTF">2024-09-12T04:49:36Z</dcterms:modified>
</cp:coreProperties>
</file>